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539" r:id="rId4"/>
    <p:sldId id="323" r:id="rId5"/>
    <p:sldId id="551" r:id="rId6"/>
    <p:sldId id="361" r:id="rId7"/>
    <p:sldId id="340" r:id="rId8"/>
    <p:sldId id="342" r:id="rId9"/>
    <p:sldId id="541" r:id="rId10"/>
    <p:sldId id="542" r:id="rId11"/>
    <p:sldId id="552" r:id="rId12"/>
    <p:sldId id="339" r:id="rId13"/>
    <p:sldId id="336" r:id="rId14"/>
    <p:sldId id="553" r:id="rId15"/>
    <p:sldId id="55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r van Diepen" initials="SvD" lastIdx="1" clrIdx="0">
    <p:extLst>
      <p:ext uri="{19B8F6BF-5375-455C-9EA6-DF929625EA0E}">
        <p15:presenceInfo xmlns:p15="http://schemas.microsoft.com/office/powerpoint/2012/main" userId="S::svdiepen@agri-online.nu::500cb13e-29ad-46d9-8768-09ce38f24d40" providerId="AD"/>
      </p:ext>
    </p:extLst>
  </p:cmAuthor>
  <p:cmAuthor id="2" name="Hans Van den Heuvel" initials="HVdH" lastIdx="1" clrIdx="1">
    <p:extLst>
      <p:ext uri="{19B8F6BF-5375-455C-9EA6-DF929625EA0E}">
        <p15:presenceInfo xmlns:p15="http://schemas.microsoft.com/office/powerpoint/2012/main" userId="S::hvdheuvel@agri-online.nu::81cdbc46-ded0-4efe-a92d-785219821a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5A"/>
    <a:srgbClr val="E9EA34"/>
    <a:srgbClr val="2898EA"/>
    <a:srgbClr val="92C254"/>
    <a:srgbClr val="5FC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5840" autoAdjust="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DDDB-8C6B-4261-BF3F-D48EFF0245F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72311-18E6-4EBD-9FC4-87821D7B9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70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Kennen jullie deze plannen?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2311-18E6-4EBD-9FC4-87821D7B90A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74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078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99D6-F85C-4E47-BDF5-575546DDABF2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6C95-BBB7-4510-8831-75072A3689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32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99D6-F85C-4E47-BDF5-575546DDABF2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6C95-BBB7-4510-8831-75072A36890B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9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78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1" y="1825625"/>
            <a:ext cx="10515600" cy="377084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88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11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4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D06DE3-4AB2-4BCA-880A-800777C927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5AEC2-D0D0-483F-893F-5AB1CEADD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96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D06DE3-4AB2-4BCA-880A-800777C927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5AEC2-D0D0-483F-893F-5AB1CEADD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18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D06DE3-4AB2-4BCA-880A-800777C927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5AEC2-D0D0-483F-893F-5AB1CEADD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26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08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56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7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926667"/>
            <a:ext cx="491066" cy="491066"/>
          </a:xfrm>
          <a:prstGeom prst="rect">
            <a:avLst/>
          </a:prstGeom>
          <a:solidFill>
            <a:srgbClr val="007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 userDrawn="1"/>
        </p:nvSpPr>
        <p:spPr>
          <a:xfrm>
            <a:off x="491066" y="5926667"/>
            <a:ext cx="491066" cy="491066"/>
          </a:xfrm>
          <a:prstGeom prst="rect">
            <a:avLst/>
          </a:prstGeom>
          <a:solidFill>
            <a:srgbClr val="289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 userDrawn="1"/>
        </p:nvSpPr>
        <p:spPr>
          <a:xfrm>
            <a:off x="982132" y="5926667"/>
            <a:ext cx="11209868" cy="491066"/>
          </a:xfrm>
          <a:prstGeom prst="rect">
            <a:avLst/>
          </a:prstGeom>
          <a:solidFill>
            <a:srgbClr val="E9E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48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78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BA99D6-F85C-4E47-BDF5-575546DDABF2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176C95-BBB7-4510-8831-75072A36890B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7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YnQX3JKCmQ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tRuzH4qsKPk" TargetMode="External"/><Relationship Id="rId5" Type="http://schemas.openxmlformats.org/officeDocument/2006/relationships/hyperlink" Target="https://youtu.be/Sw4QILZU-oQ" TargetMode="External"/><Relationship Id="rId4" Type="http://schemas.openxmlformats.org/officeDocument/2006/relationships/hyperlink" Target="https://youtu.be/EZH3df2U9D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26D23988-A2AE-4D1B-8C9F-F69B81061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9174"/>
            <a:ext cx="9123336" cy="1146968"/>
          </a:xfrm>
        </p:spPr>
        <p:txBody>
          <a:bodyPr>
            <a:normAutofit/>
          </a:bodyPr>
          <a:lstStyle/>
          <a:p>
            <a:r>
              <a:rPr lang="nl-NL" sz="3200" i="1" dirty="0">
                <a:solidFill>
                  <a:srgbClr val="007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 </a:t>
            </a:r>
            <a:endParaRPr lang="nl-NL" sz="3200" i="1" dirty="0">
              <a:solidFill>
                <a:srgbClr val="00785A"/>
              </a:solidFill>
            </a:endParaRPr>
          </a:p>
          <a:p>
            <a:r>
              <a:rPr lang="nl-NL" sz="3200" i="1" dirty="0">
                <a:solidFill>
                  <a:srgbClr val="00785A"/>
                </a:solidFill>
              </a:rPr>
              <a:t>Trienke Elshof </a:t>
            </a:r>
          </a:p>
          <a:p>
            <a:endParaRPr lang="nl-NL" sz="3200" i="1" dirty="0">
              <a:solidFill>
                <a:srgbClr val="007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b="1" dirty="0">
              <a:solidFill>
                <a:srgbClr val="007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B2A53082-9B24-414E-B643-ADD7EF0F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66" y="1775259"/>
            <a:ext cx="7108883" cy="2026031"/>
          </a:xfrm>
          <a:prstGeom prst="rect">
            <a:avLst/>
          </a:prstGeom>
        </p:spPr>
      </p:pic>
      <p:sp>
        <p:nvSpPr>
          <p:cNvPr id="7" name="Date Placeholder 2"/>
          <p:cNvSpPr txBox="1">
            <a:spLocks/>
          </p:cNvSpPr>
          <p:nvPr/>
        </p:nvSpPr>
        <p:spPr>
          <a:xfrm>
            <a:off x="9110133" y="5950559"/>
            <a:ext cx="2743200" cy="46166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>
                <a:solidFill>
                  <a:srgbClr val="007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30-03-2022</a:t>
            </a:r>
            <a:endParaRPr lang="nl-NL" b="1" dirty="0">
              <a:solidFill>
                <a:srgbClr val="007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6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xmlns="" id="{11645507-79BB-7547-B10B-88F811FE4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91" y="0"/>
            <a:ext cx="8715950" cy="60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6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85FFA3-F216-42DA-A9B4-B6203591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Landelijke opkoopregeling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9D8832D5-A073-4C8B-9259-84A64A54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Regeling opkoop in nabijheid van natuurgebieden  (350 miljoen euro), </a:t>
            </a:r>
          </a:p>
          <a:p>
            <a:pPr lvl="1"/>
            <a:r>
              <a:rPr lang="nl-NL" dirty="0"/>
              <a:t>Voor alle sectoren</a:t>
            </a:r>
          </a:p>
          <a:p>
            <a:pPr lvl="1"/>
            <a:r>
              <a:rPr lang="nl-NL" dirty="0"/>
              <a:t>Zonder  dierrechten zijn de vergoedingen maximaal 250.000 per mol. Met dierrechten gaat het om de economische waarde  </a:t>
            </a:r>
          </a:p>
          <a:p>
            <a:pPr lvl="1"/>
            <a:r>
              <a:rPr lang="nl-NL" dirty="0"/>
              <a:t>Tweede tranche waarschijnlijk april/mei 2022</a:t>
            </a:r>
          </a:p>
          <a:p>
            <a:endParaRPr lang="nl-NL" dirty="0"/>
          </a:p>
          <a:p>
            <a:r>
              <a:rPr lang="nl-NL" dirty="0"/>
              <a:t>Landelijke beëindigingsregeling voor varkens, kippen, melkvee (970 miljoen) ,eerste tranche voorjaar 2022</a:t>
            </a:r>
          </a:p>
          <a:p>
            <a:endParaRPr lang="nl-NL" dirty="0"/>
          </a:p>
          <a:p>
            <a:r>
              <a:rPr lang="nl-NL" dirty="0"/>
              <a:t>Tot 2035 is er 7,4 miljard beschikbaar.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8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DDBAFB-606A-45A9-84FD-FDBD972F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83" y="232514"/>
            <a:ext cx="10588434" cy="1062644"/>
          </a:xfrm>
        </p:spPr>
        <p:txBody>
          <a:bodyPr anchor="b">
            <a:normAutofit/>
          </a:bodyPr>
          <a:lstStyle/>
          <a:p>
            <a:r>
              <a:rPr lang="nl-NL" dirty="0"/>
              <a:t>Stand van zaken rechtszaken/handhaving 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chtbank Limburg wil complexe rechtszaken sneller behandele... - De  Limburger Mobile">
            <a:extLst>
              <a:ext uri="{FF2B5EF4-FFF2-40B4-BE49-F238E27FC236}">
                <a16:creationId xmlns:a16="http://schemas.microsoft.com/office/drawing/2014/main" xmlns="" id="{E7AE84C4-7B55-9F42-9B72-9D68676E0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023" y="2811104"/>
            <a:ext cx="3366480" cy="22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C945FA0-9174-46C3-A9F3-B91A68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478" y="2265176"/>
            <a:ext cx="6552981" cy="3633145"/>
          </a:xfrm>
        </p:spPr>
        <p:txBody>
          <a:bodyPr>
            <a:noAutofit/>
          </a:bodyPr>
          <a:lstStyle/>
          <a:p>
            <a:r>
              <a:rPr lang="nl-NL" sz="1600" dirty="0"/>
              <a:t>Rechters geven steeds vaker aan dat er een compleet programma moet liggen van stikstofreductie, natuurherstel, hoe om te gaan met latente ruimte in vergunningen en extern salderen. </a:t>
            </a:r>
          </a:p>
          <a:p>
            <a:r>
              <a:rPr lang="nl-NL" sz="1600" dirty="0"/>
              <a:t>Zonder een dergelijk programma lopen we volgens rechter risico dat extern salderen niet kan worden toegestaan en mogelijk er vergunningen ingetrokken moeten worden. 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1600" dirty="0"/>
              <a:t>Overige rechtszaken </a:t>
            </a:r>
          </a:p>
          <a:p>
            <a:pPr lvl="1"/>
            <a:r>
              <a:rPr lang="nl-NL" sz="1600" dirty="0"/>
              <a:t>Stalsystemen; melkvee en varkens</a:t>
            </a:r>
          </a:p>
          <a:p>
            <a:pPr lvl="1"/>
            <a:r>
              <a:rPr lang="nl-NL" sz="1600" dirty="0"/>
              <a:t>Gewasbeschermingsmiddelen</a:t>
            </a:r>
          </a:p>
          <a:p>
            <a:pPr lvl="1"/>
            <a:r>
              <a:rPr lang="nl-NL" sz="1600" dirty="0"/>
              <a:t>Beregenen en drainages</a:t>
            </a:r>
          </a:p>
          <a:p>
            <a:pPr lvl="1"/>
            <a:r>
              <a:rPr lang="nl-NL" sz="1600" dirty="0"/>
              <a:t>Beweiden en bemesten</a:t>
            </a:r>
          </a:p>
          <a:p>
            <a:pPr lvl="1"/>
            <a:r>
              <a:rPr lang="nl-NL" sz="1600" dirty="0"/>
              <a:t>handhavingsverzoeken</a:t>
            </a:r>
          </a:p>
        </p:txBody>
      </p:sp>
    </p:spTree>
    <p:extLst>
      <p:ext uri="{BB962C8B-B14F-4D97-AF65-F5344CB8AC3E}">
        <p14:creationId xmlns:p14="http://schemas.microsoft.com/office/powerpoint/2010/main" val="165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DDBAFB-606A-45A9-84FD-FDBD972F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83" y="232514"/>
            <a:ext cx="10588434" cy="1062644"/>
          </a:xfrm>
        </p:spPr>
        <p:txBody>
          <a:bodyPr anchor="b">
            <a:normAutofit/>
          </a:bodyPr>
          <a:lstStyle/>
          <a:p>
            <a:r>
              <a:rPr lang="nl-NL" dirty="0"/>
              <a:t>Landelijke opgaven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72E226A6-A82D-E74E-B4D7-75E3D138E0DA}"/>
              </a:ext>
            </a:extLst>
          </p:cNvPr>
          <p:cNvSpPr txBox="1"/>
          <p:nvPr/>
        </p:nvSpPr>
        <p:spPr>
          <a:xfrm>
            <a:off x="914400" y="1879155"/>
            <a:ext cx="72448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nl-NL" sz="2800" dirty="0">
                <a:ea typeface="Times New Roman" panose="02020603050405020304" pitchFamily="18" charset="0"/>
              </a:rPr>
              <a:t>   </a:t>
            </a:r>
            <a:r>
              <a:rPr lang="nl-NL" sz="2800" dirty="0">
                <a:effectLst/>
                <a:ea typeface="Times New Roman" panose="02020603050405020304" pitchFamily="18" charset="0"/>
              </a:rPr>
              <a:t>7</a:t>
            </a:r>
            <a:r>
              <a:rPr lang="nl-NL" sz="2800" baseline="30000" dirty="0">
                <a:effectLst/>
                <a:ea typeface="Times New Roman" panose="02020603050405020304" pitchFamily="18" charset="0"/>
              </a:rPr>
              <a:t>e</a:t>
            </a:r>
            <a:r>
              <a:rPr lang="nl-NL" sz="2800" dirty="0">
                <a:effectLst/>
                <a:ea typeface="Times New Roman" panose="02020603050405020304" pitchFamily="18" charset="0"/>
              </a:rPr>
              <a:t> Actieplan Nitraat</a:t>
            </a:r>
          </a:p>
          <a:p>
            <a:pPr>
              <a:buFont typeface="Wingdings" pitchFamily="2" charset="2"/>
              <a:buChar char="§"/>
            </a:pPr>
            <a:r>
              <a:rPr lang="nl-NL" sz="2800" dirty="0">
                <a:ea typeface="Times New Roman" panose="02020603050405020304" pitchFamily="18" charset="0"/>
              </a:rPr>
              <a:t>   Grondgebondenheid</a:t>
            </a:r>
          </a:p>
          <a:p>
            <a:pPr>
              <a:buFont typeface="Wingdings" pitchFamily="2" charset="2"/>
              <a:buChar char="§"/>
            </a:pPr>
            <a:r>
              <a:rPr lang="nl-NL" sz="2800" dirty="0">
                <a:effectLst/>
                <a:ea typeface="Times New Roman" panose="02020603050405020304" pitchFamily="18" charset="0"/>
              </a:rPr>
              <a:t>   Klimaatopgave </a:t>
            </a:r>
            <a:endParaRPr lang="nl-NL" sz="2800" dirty="0"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nl-NL" sz="2800" dirty="0">
                <a:effectLst/>
                <a:ea typeface="Times New Roman" panose="02020603050405020304" pitchFamily="18" charset="0"/>
              </a:rPr>
              <a:t>   Energietransitie: Kabels en l</a:t>
            </a:r>
            <a:r>
              <a:rPr lang="nl-NL" sz="2800" dirty="0">
                <a:ea typeface="Times New Roman" panose="02020603050405020304" pitchFamily="18" charset="0"/>
              </a:rPr>
              <a:t>eidingen</a:t>
            </a:r>
          </a:p>
          <a:p>
            <a:pPr>
              <a:buFont typeface="Wingdings" pitchFamily="2" charset="2"/>
              <a:buChar char="§"/>
            </a:pPr>
            <a:r>
              <a:rPr lang="nl-NL" sz="2800" dirty="0">
                <a:effectLst/>
                <a:ea typeface="Times New Roman" panose="02020603050405020304" pitchFamily="18" charset="0"/>
              </a:rPr>
              <a:t>  </a:t>
            </a:r>
            <a:r>
              <a:rPr lang="nl-NL" sz="2800" dirty="0">
                <a:ea typeface="Times New Roman" panose="02020603050405020304" pitchFamily="18" charset="0"/>
              </a:rPr>
              <a:t> Fauna: ganzen, wolven, bevers</a:t>
            </a:r>
            <a:r>
              <a:rPr lang="nl-NL" sz="2800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nl-NL" sz="2800" dirty="0"/>
              <a:t>   </a:t>
            </a:r>
            <a:r>
              <a:rPr lang="nl-NL" sz="2800" dirty="0" err="1"/>
              <a:t>Etc</a:t>
            </a:r>
            <a:r>
              <a:rPr lang="nl-NL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9938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DE8D54-53BD-4043-B890-142505C0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" y="225473"/>
            <a:ext cx="12084050" cy="1173018"/>
          </a:xfrm>
        </p:spPr>
        <p:txBody>
          <a:bodyPr>
            <a:noAutofit/>
          </a:bodyPr>
          <a:lstStyle/>
          <a:p>
            <a:pPr algn="ctr"/>
            <a:r>
              <a:rPr lang="nl-N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Digitale themabijeenkomsten</a:t>
            </a:r>
            <a:endParaRPr lang="nl-NL" sz="3200" dirty="0"/>
          </a:p>
        </p:txBody>
      </p:sp>
      <p:pic>
        <p:nvPicPr>
          <p:cNvPr id="2050" name="Afbeelding 1">
            <a:extLst>
              <a:ext uri="{FF2B5EF4-FFF2-40B4-BE49-F238E27FC236}">
                <a16:creationId xmlns:a16="http://schemas.microsoft.com/office/drawing/2014/main" xmlns="" id="{2DB06E7D-36B0-4401-9E22-AACF88A5A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0"/>
          <a:stretch/>
        </p:blipFill>
        <p:spPr bwMode="auto">
          <a:xfrm>
            <a:off x="10086109" y="4802908"/>
            <a:ext cx="1997942" cy="14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8F245B01-57F8-744D-B289-C707458C0417}"/>
              </a:ext>
            </a:extLst>
          </p:cNvPr>
          <p:cNvSpPr txBox="1"/>
          <p:nvPr/>
        </p:nvSpPr>
        <p:spPr>
          <a:xfrm>
            <a:off x="1374570" y="1795199"/>
            <a:ext cx="609797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00499A"/>
                </a:solidFill>
                <a:effectLst/>
                <a:latin typeface="Lato" panose="020F0502020204030204" pitchFamily="34" charset="0"/>
                <a:hlinkClick r:id="rId3"/>
              </a:rPr>
              <a:t>Interactie met de samenleving</a:t>
            </a: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 (7 februari)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00499A"/>
                </a:solidFill>
                <a:effectLst/>
                <a:latin typeface="Lato" panose="020F0502020204030204" pitchFamily="34" charset="0"/>
                <a:hlinkClick r:id="rId4"/>
              </a:rPr>
              <a:t>Stikstof regio Noord</a:t>
            </a: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 (8 februari)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00499A"/>
                </a:solidFill>
                <a:effectLst/>
                <a:latin typeface="Lato" panose="020F0502020204030204" pitchFamily="34" charset="0"/>
                <a:hlinkClick r:id="rId5"/>
              </a:rPr>
              <a:t>Digitale weerbaarheid</a:t>
            </a: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 (14 februari)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00499A"/>
                </a:solidFill>
                <a:effectLst/>
                <a:latin typeface="Lato" panose="020F0502020204030204" pitchFamily="34" charset="0"/>
                <a:hlinkClick r:id="rId6"/>
              </a:rPr>
              <a:t>Fauna en Schademeldingen </a:t>
            </a: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(16 februari)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Infrastructurele werken (28 februari)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In gesprek met onze Waterschapbestuurders (1 maart)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Waddeneilanden (7 maart)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Veenweide (10 maart)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Aardbevingen (15 maart)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Stikstof Provincie Drenthe (17 maart)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7de NAP (21 maart)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Stikstof Provincie Friesland (22 maart)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Stikstof Provincie Groningen (29 maart)</a:t>
            </a:r>
          </a:p>
          <a:p>
            <a:pPr algn="l"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Bijeenkomst </a:t>
            </a:r>
            <a:r>
              <a:rPr lang="nl-NL" b="0" i="0" u="none" strike="noStrike" dirty="0" err="1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Fascinating</a:t>
            </a: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 (31 maart)</a:t>
            </a:r>
            <a:b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</a:br>
            <a:r>
              <a:rPr lang="nl-NL" b="0" i="0" u="none" strike="noStrike" dirty="0">
                <a:solidFill>
                  <a:srgbClr val="404040"/>
                </a:solidFill>
                <a:effectLst/>
                <a:latin typeface="Lato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156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xmlns="" id="{A4616685-2D6E-0D43-BAA2-8C2F0A0A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38" y="-193739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Coalitieakkoord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1907200-6E0A-43AB-8E38-FC175FBA1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882" y="1199425"/>
            <a:ext cx="8812485" cy="5065187"/>
          </a:xfrm>
        </p:spPr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spcAft>
                <a:spcPts val="100"/>
              </a:spcAft>
              <a:buNone/>
            </a:pPr>
            <a:r>
              <a:rPr lang="nl-NL" sz="1800" b="1" i="1" dirty="0"/>
              <a:t>Financiën:</a:t>
            </a:r>
          </a:p>
          <a:p>
            <a:pPr marL="228600" lvl="1">
              <a:spcBef>
                <a:spcPts val="1000"/>
              </a:spcBef>
              <a:spcAft>
                <a:spcPts val="100"/>
              </a:spcAft>
            </a:pPr>
            <a:r>
              <a:rPr lang="nl-NL" sz="1800" dirty="0"/>
              <a:t>maatschappelijk waardering (verdienmodel) die boer in staat stelt de verandering te realiseren</a:t>
            </a:r>
          </a:p>
          <a:p>
            <a:pPr marL="800100" lvl="2" indent="-342900">
              <a:spcBef>
                <a:spcPts val="10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nl-NL" sz="1800" dirty="0"/>
              <a:t>Landschapsgrond: maatschappelijke waardering </a:t>
            </a:r>
            <a:r>
              <a:rPr lang="nl-NL" sz="1800" dirty="0" err="1"/>
              <a:t>groenblauwediensten</a:t>
            </a:r>
            <a:r>
              <a:rPr lang="nl-NL" sz="1800" dirty="0"/>
              <a:t> compenseren via grondwaarde</a:t>
            </a:r>
          </a:p>
          <a:p>
            <a:pPr marL="800100" lvl="2" indent="-342900">
              <a:spcBef>
                <a:spcPts val="10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nl-NL" sz="1800" dirty="0"/>
              <a:t>nieuwe verdienmodellen als </a:t>
            </a:r>
            <a:r>
              <a:rPr lang="nl-NL" sz="1800" dirty="0" err="1"/>
              <a:t>carbonfarming</a:t>
            </a:r>
            <a:r>
              <a:rPr lang="nl-NL" sz="1800" dirty="0"/>
              <a:t> en stikstofvastlegging</a:t>
            </a:r>
          </a:p>
          <a:p>
            <a:pPr marL="0" indent="0">
              <a:buNone/>
            </a:pPr>
            <a:r>
              <a:rPr lang="nl-NL" sz="1800" b="1" dirty="0"/>
              <a:t>Instrumenten</a:t>
            </a:r>
          </a:p>
          <a:p>
            <a:pPr marL="228600" lvl="1">
              <a:spcBef>
                <a:spcPts val="1000"/>
              </a:spcBef>
              <a:spcAft>
                <a:spcPts val="100"/>
              </a:spcAft>
            </a:pPr>
            <a:r>
              <a:rPr lang="nl-NL" sz="1800" dirty="0"/>
              <a:t>verantwoord stikstofruimte uit te geven en hoge eisen te stellen aan vergunningverlening</a:t>
            </a:r>
          </a:p>
          <a:p>
            <a:pPr marL="228600" lvl="1">
              <a:spcBef>
                <a:spcPts val="1000"/>
              </a:spcBef>
              <a:spcAft>
                <a:spcPts val="100"/>
              </a:spcAft>
            </a:pPr>
            <a:r>
              <a:rPr lang="nl-NL" sz="1800" dirty="0"/>
              <a:t>integrale aanpak </a:t>
            </a:r>
            <a:r>
              <a:rPr lang="nl-NL" sz="1800" i="1" dirty="0"/>
              <a:t>(techniek en management?) </a:t>
            </a:r>
            <a:r>
              <a:rPr lang="nl-NL" sz="1800" dirty="0"/>
              <a:t>geeft ruimere mogelijkheden vergunningverlening</a:t>
            </a:r>
          </a:p>
          <a:p>
            <a:pPr marL="228600" lvl="1">
              <a:spcBef>
                <a:spcPts val="1000"/>
              </a:spcBef>
              <a:spcAft>
                <a:spcPts val="100"/>
              </a:spcAft>
            </a:pPr>
            <a:r>
              <a:rPr lang="nl-NL" sz="1800" dirty="0"/>
              <a:t>versnellen verduurzaming - rekening houdend met natuurlijk verloop – door:</a:t>
            </a:r>
          </a:p>
          <a:p>
            <a:pPr marL="800100" lvl="2" indent="-342900">
              <a:spcBef>
                <a:spcPts val="10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nl-NL" sz="1800" dirty="0"/>
              <a:t>Extensivering, omschakeling, innovatie, legalisering, verplaatsing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122F859-832A-46AF-AE7E-6C69B5B6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C58F30C-B4FF-41B1-8486-B7FCCB11B2D5}" type="datetime1">
              <a:rPr lang="nl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30-3-2022</a:t>
            </a:fld>
            <a:endParaRPr lang="nl-NL">
              <a:solidFill>
                <a:srgbClr val="FFFFFF"/>
              </a:solidFill>
            </a:endParaRPr>
          </a:p>
        </p:txBody>
      </p:sp>
      <p:pic>
        <p:nvPicPr>
          <p:cNvPr id="3074" name="Picture 2" descr="Henk Staghouwer (@Henkstaghouwer) / Twitter">
            <a:extLst>
              <a:ext uri="{FF2B5EF4-FFF2-40B4-BE49-F238E27FC236}">
                <a16:creationId xmlns:a16="http://schemas.microsoft.com/office/drawing/2014/main" xmlns="" id="{2E860F04-3A84-D84B-947D-28D6AD6A9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r="17981"/>
          <a:stretch/>
        </p:blipFill>
        <p:spPr bwMode="auto">
          <a:xfrm>
            <a:off x="438471" y="1199425"/>
            <a:ext cx="1963326" cy="29045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A7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68B93DCF-7807-4AD9-85F3-10752AC8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7FD767D-FD64-4B03-9EE2-598673AEEDE8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57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FAC918C-2AE1-4FC7-8B9C-B7BC2DAB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719" y="634181"/>
            <a:ext cx="8828392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Coalitieakkoord &amp; wet stikstof en natuur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2AFBAD4-6F7B-4098-AC84-94C2FFC72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719" y="2309894"/>
            <a:ext cx="8828392" cy="4100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>
                <a:latin typeface="Verdana" panose="020B0604030504040204" pitchFamily="34" charset="0"/>
              </a:rPr>
              <a:t>2030 75% van de stikstofgevoelige hectares onder KDW</a:t>
            </a:r>
          </a:p>
          <a:p>
            <a:pPr marL="0" indent="0">
              <a:buNone/>
            </a:pPr>
            <a:endParaRPr lang="nl-NL" sz="1600" b="1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1600" b="1" dirty="0">
                <a:latin typeface="Verdana" panose="020B0604030504040204" pitchFamily="34" charset="0"/>
              </a:rPr>
              <a:t>De eisen van 2035 zijn naar voren geschoven naar 2030. Volgens RIVM  betekent dat een vermindering van alle binnenlandse emissies met 50 %</a:t>
            </a:r>
          </a:p>
          <a:p>
            <a:r>
              <a:rPr lang="nl-NL" sz="1600" b="1" dirty="0"/>
              <a:t>LTO vindt dit overambitieus in krap 8 jaar 50 % verminderen is onmogelijk. Daarnaast bestaat risico dat andere sectoren naar landbouw kijken, als zij hun doelstellingen niet halen.  </a:t>
            </a:r>
          </a:p>
          <a:p>
            <a:r>
              <a:rPr lang="nl-NL" sz="1600" b="1" dirty="0"/>
              <a:t>PBL adviseert uit te gaan van goede staat van instandhouding i.p.v. KDW</a:t>
            </a:r>
          </a:p>
          <a:p>
            <a:r>
              <a:rPr lang="nl-NL" sz="1600" b="1" dirty="0"/>
              <a:t>Plan Duurzaam Evenwicht en CTM zijn onderdeel van regeerakkoord. </a:t>
            </a:r>
          </a:p>
          <a:p>
            <a:r>
              <a:rPr lang="nl-NL" sz="1600" b="1" dirty="0"/>
              <a:t>Inzet op innovatie, vergunningverlening, behoud latente ruimte</a:t>
            </a:r>
          </a:p>
          <a:p>
            <a:r>
              <a:rPr lang="nl-NL" sz="1600" b="1" dirty="0"/>
              <a:t>Gebiedsgerichte aanpak van onder op.</a:t>
            </a:r>
          </a:p>
          <a:p>
            <a:pPr marL="457200" lvl="1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b="1" dirty="0"/>
          </a:p>
        </p:txBody>
      </p:sp>
      <p:pic>
        <p:nvPicPr>
          <p:cNvPr id="2050" name="Picture 2" descr="Christianne van der Wal - Zeggelink | Facebook">
            <a:extLst>
              <a:ext uri="{FF2B5EF4-FFF2-40B4-BE49-F238E27FC236}">
                <a16:creationId xmlns:a16="http://schemas.microsoft.com/office/drawing/2014/main" xmlns="" id="{C5899881-7BD8-B54F-99FF-7A314B966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r="17242"/>
          <a:stretch/>
        </p:blipFill>
        <p:spPr bwMode="auto">
          <a:xfrm>
            <a:off x="665518" y="1277261"/>
            <a:ext cx="1939710" cy="28696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7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41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FAC918C-2AE1-4FC7-8B9C-B7BC2DAB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719" y="634181"/>
            <a:ext cx="8828392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Proces 2022 - 2024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2AFBAD4-6F7B-4098-AC84-94C2FFC72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719" y="2309894"/>
            <a:ext cx="8828392" cy="4100634"/>
          </a:xfrm>
        </p:spPr>
        <p:txBody>
          <a:bodyPr>
            <a:noAutofit/>
          </a:bodyPr>
          <a:lstStyle/>
          <a:p>
            <a:r>
              <a:rPr lang="nl-NL" sz="2000" dirty="0"/>
              <a:t>Processtappen (in lijn met Wet Stikstofreductie en Natuurverbetering): </a:t>
            </a:r>
          </a:p>
          <a:p>
            <a:r>
              <a:rPr lang="nl-NL" sz="2000" dirty="0"/>
              <a:t>100 dagenbrief (wordt nog op gepuzzeld hoe breed) + Startnotitie (Q1 2022) </a:t>
            </a:r>
          </a:p>
          <a:p>
            <a:r>
              <a:rPr lang="nl-NL" sz="2000" dirty="0"/>
              <a:t>Ontwerp NPLG (incl. Plan MER) en resultaattoedeling doelstellingen en budget richting </a:t>
            </a:r>
          </a:p>
          <a:p>
            <a:r>
              <a:rPr lang="nl-NL" sz="2000" dirty="0"/>
              <a:t>provincies/regio’s (Q3 2022), vervolgens parlementaire behandeling. </a:t>
            </a:r>
          </a:p>
          <a:p>
            <a:r>
              <a:rPr lang="nl-NL" sz="2000" dirty="0" err="1"/>
              <a:t>Vóór</a:t>
            </a:r>
            <a:r>
              <a:rPr lang="nl-NL" sz="2000" dirty="0"/>
              <a:t> 1 juli 2023 gebiedsplannen gereed o.l.v. provincies en afspraken gereed tussen Rijk </a:t>
            </a:r>
          </a:p>
          <a:p>
            <a:r>
              <a:rPr lang="nl-NL" sz="2000" dirty="0"/>
              <a:t>en provincies (Q2 2023)</a:t>
            </a:r>
            <a:br>
              <a:rPr lang="nl-NL" sz="2000" dirty="0"/>
            </a:br>
            <a:r>
              <a:rPr lang="nl-NL" sz="2000" dirty="0"/>
              <a:t>Vooruitlopend hierop al kijken of we ‘</a:t>
            </a:r>
            <a:r>
              <a:rPr lang="nl-NL" sz="2000" dirty="0" err="1"/>
              <a:t>quick</a:t>
            </a:r>
            <a:r>
              <a:rPr lang="nl-NL" sz="2000" dirty="0"/>
              <a:t> </a:t>
            </a:r>
            <a:r>
              <a:rPr lang="nl-NL" sz="2000" dirty="0" err="1"/>
              <a:t>wins</a:t>
            </a:r>
            <a:r>
              <a:rPr lang="nl-NL" sz="2000" dirty="0"/>
              <a:t>’ kunnen realiseren. </a:t>
            </a:r>
            <a:endParaRPr lang="nl-NL" sz="2000" dirty="0">
              <a:effectLst/>
            </a:endParaRPr>
          </a:p>
        </p:txBody>
      </p:sp>
      <p:pic>
        <p:nvPicPr>
          <p:cNvPr id="2050" name="Picture 2" descr="Christianne van der Wal - Zeggelink | Facebook">
            <a:extLst>
              <a:ext uri="{FF2B5EF4-FFF2-40B4-BE49-F238E27FC236}">
                <a16:creationId xmlns:a16="http://schemas.microsoft.com/office/drawing/2014/main" xmlns="" id="{C5899881-7BD8-B54F-99FF-7A314B966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r="17242"/>
          <a:stretch/>
        </p:blipFill>
        <p:spPr bwMode="auto">
          <a:xfrm>
            <a:off x="665518" y="1277261"/>
            <a:ext cx="1939710" cy="28696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5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BE5BB9-080C-304E-A6D7-34554F0CB1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nl-NL" dirty="0"/>
              <a:t>Oplossingsgerichte aanpak</a:t>
            </a:r>
          </a:p>
        </p:txBody>
      </p:sp>
      <p:pic>
        <p:nvPicPr>
          <p:cNvPr id="6146" name="Picture 2" descr="Ketenpartijen op de bres voor toekomstbestendige melkveehouderij - LTO">
            <a:extLst>
              <a:ext uri="{FF2B5EF4-FFF2-40B4-BE49-F238E27FC236}">
                <a16:creationId xmlns:a16="http://schemas.microsoft.com/office/drawing/2014/main" xmlns="" id="{F982835B-F23B-8C46-92C2-79F20F04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16833"/>
            <a:ext cx="29146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EN DUURZAAM EVENWICHT">
            <a:extLst>
              <a:ext uri="{FF2B5EF4-FFF2-40B4-BE49-F238E27FC236}">
                <a16:creationId xmlns:a16="http://schemas.microsoft.com/office/drawing/2014/main" xmlns="" id="{49AB91F5-EEE4-0349-B918-4164C2B70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088" y="1683595"/>
            <a:ext cx="2950112" cy="41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TO: meer landbouwgrond nodig voor maatschappelijke wensen - LTO">
            <a:extLst>
              <a:ext uri="{FF2B5EF4-FFF2-40B4-BE49-F238E27FC236}">
                <a16:creationId xmlns:a16="http://schemas.microsoft.com/office/drawing/2014/main" xmlns="" id="{D9FA234B-CC7E-C041-927E-A2E4FBA8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31" y="2063750"/>
            <a:ext cx="4726478" cy="27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1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63345B-8BA6-40F0-8A31-B39B4530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Kabinetsformatie stikstoffonds.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EDFB343D-E797-496E-9F61-AE9C8432E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268" y="1690689"/>
            <a:ext cx="9857646" cy="3796176"/>
          </a:xfrm>
        </p:spPr>
      </p:pic>
    </p:spTree>
    <p:extLst>
      <p:ext uri="{BB962C8B-B14F-4D97-AF65-F5344CB8AC3E}">
        <p14:creationId xmlns:p14="http://schemas.microsoft.com/office/powerpoint/2010/main" val="160490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AF3BB2-FD5C-471E-8BEC-8D61351E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Rijk stuurt, Provincies vullen 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A61221E-7B4B-4CD2-AE96-216886DB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283" y="1690688"/>
            <a:ext cx="10167918" cy="39057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Rijk:</a:t>
            </a:r>
          </a:p>
          <a:p>
            <a:r>
              <a:rPr lang="nl-NL" dirty="0"/>
              <a:t>Nationaal programma landelijk gebied</a:t>
            </a:r>
          </a:p>
          <a:p>
            <a:r>
              <a:rPr lang="nl-NL" dirty="0"/>
              <a:t>Latente ruimte</a:t>
            </a:r>
          </a:p>
          <a:p>
            <a:r>
              <a:rPr lang="nl-NL" dirty="0"/>
              <a:t>Legalisatieprogramma melders </a:t>
            </a:r>
          </a:p>
          <a:p>
            <a:r>
              <a:rPr lang="nl-NL" dirty="0"/>
              <a:t>Overgangsgebieden “landschapsgrond”</a:t>
            </a:r>
          </a:p>
          <a:p>
            <a:pPr marL="0" indent="0">
              <a:buNone/>
            </a:pPr>
            <a:r>
              <a:rPr lang="nl-NL" dirty="0"/>
              <a:t>Provincie:</a:t>
            </a:r>
          </a:p>
          <a:p>
            <a:r>
              <a:rPr lang="nl-NL" dirty="0"/>
              <a:t>Gebiedsplannen per 1 juli 2023 gereed</a:t>
            </a:r>
          </a:p>
          <a:p>
            <a:r>
              <a:rPr lang="nl-NL" dirty="0"/>
              <a:t>Inventarisatie en analyse van N2000 gebieden</a:t>
            </a:r>
          </a:p>
          <a:p>
            <a:r>
              <a:rPr lang="nl-NL" dirty="0"/>
              <a:t>Meten</a:t>
            </a:r>
          </a:p>
          <a:p>
            <a:r>
              <a:rPr lang="nl-NL" dirty="0"/>
              <a:t>Vergunningverlening op gang </a:t>
            </a:r>
          </a:p>
          <a:p>
            <a:endParaRPr lang="nl-NL" dirty="0"/>
          </a:p>
        </p:txBody>
      </p:sp>
      <p:pic>
        <p:nvPicPr>
          <p:cNvPr id="1026" name="Picture 2" descr="Vliegwiel">
            <a:extLst>
              <a:ext uri="{FF2B5EF4-FFF2-40B4-BE49-F238E27FC236}">
                <a16:creationId xmlns:a16="http://schemas.microsoft.com/office/drawing/2014/main" xmlns="" id="{F831D973-23F6-9B44-B44C-A9EFC7A50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511" y="2835804"/>
            <a:ext cx="2934286" cy="29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8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9172DF-32E9-474D-9202-11BB71BF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Overgangsgebieden/GGA en LTO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52FB80D-49B5-491D-8A4B-758D8736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1900"/>
              <a:t>Landbouw die blijft moet economisch perspectief hebben</a:t>
            </a:r>
          </a:p>
          <a:p>
            <a:r>
              <a:rPr lang="nl-NL" sz="1900"/>
              <a:t>Gebiedsproces kan niet zonder landbouw op de goede plaats te krijgen. </a:t>
            </a:r>
          </a:p>
          <a:p>
            <a:r>
              <a:rPr lang="nl-NL" sz="1900"/>
              <a:t>Vrijkomende gronden zijn beschikbaar voor extensivering</a:t>
            </a:r>
          </a:p>
          <a:p>
            <a:r>
              <a:rPr lang="nl-NL" sz="1900"/>
              <a:t>Grondfonds is nodig</a:t>
            </a:r>
          </a:p>
          <a:p>
            <a:r>
              <a:rPr lang="nl-NL" sz="1900"/>
              <a:t>Verkavelen voor Groei</a:t>
            </a:r>
          </a:p>
          <a:p>
            <a:r>
              <a:rPr lang="nl-NL" sz="1900"/>
              <a:t>Wettelijke instrumenten (WILG) alleen bij draagvlak boeren in het gebied </a:t>
            </a:r>
          </a:p>
          <a:p>
            <a:r>
              <a:rPr lang="nl-NL" sz="1900"/>
              <a:t>Kunnen we starten met Pilots waar men al verder is in een GGA aanpak?</a:t>
            </a:r>
          </a:p>
        </p:txBody>
      </p:sp>
      <p:pic>
        <p:nvPicPr>
          <p:cNvPr id="6" name="Picture 4" descr="Groen en droog land">
            <a:extLst>
              <a:ext uri="{FF2B5EF4-FFF2-40B4-BE49-F238E27FC236}">
                <a16:creationId xmlns:a16="http://schemas.microsoft.com/office/drawing/2014/main" xmlns="" id="{3B2ABF45-2154-48D0-A5F5-2A148E370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0" r="3733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FA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3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CE76D9CC-B848-4E10-989E-8B6AE363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GGA: voorbeeld Drenthe/Friesland/Groningen insteekpunten landbouw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CCB64E77-4677-4A24-8CDC-A31ED630D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Geen onduidelijkheden over de kaders en de randvoorwaarden waarbinnen het gebiedsproces gaat plaatsvinden. (mandaat, geld, instrumentarium en spelregels) 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Bestaande landbouwbedrijven moeten een duurzaam economisch perspectief (blijven) hebben.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De landbouwstructuur moet versterkt worden.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NL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4. Volstrekte duidelijkheid bieden aan de landbouwbedrijven die op dit moment nog geen vergunning hebben.</a:t>
            </a:r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(bijv. </a:t>
            </a:r>
            <a:r>
              <a:rPr lang="nl-NL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Geen handhavingsprocedures hanteren bij PAS-melders/knelgevallen)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PAS-melders, </a:t>
            </a:r>
            <a:r>
              <a:rPr lang="nl-NL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interimmers</a:t>
            </a:r>
            <a:r>
              <a:rPr lang="nl-NL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en </a:t>
            </a:r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vrijgestelde vergunningsactiviteiten moeten binnen afzienbare tijd perspectief krijgen op legalisering.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NL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6. Landbouw moet het hoogste in de prioritering komen en blijven bij verdeling van stikstofruimte.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N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7. Een evenwichtige verdeling van de reductie over de verschillende sectoren. (dit moet vooraf in kaart gebracht worden)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</a:rPr>
              <a:t>8. </a:t>
            </a:r>
            <a:r>
              <a:rPr lang="nl-NL" sz="2800" dirty="0">
                <a:ea typeface="Calibri" panose="020F0502020204030204" pitchFamily="34" charset="0"/>
                <a:cs typeface="Times New Roman" panose="02020603050405020304" pitchFamily="18" charset="0"/>
              </a:rPr>
              <a:t>De gebiedsanalyses moeten op voorhand duidelijk en helder zijn, evenals de randvoorwaarden en instrumentarium, alvorens te starten met het gebiedsproces</a:t>
            </a:r>
            <a:endParaRPr lang="nl-NL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buSzPts val="1000"/>
              <a:buAutoNum type="arabicPeriod"/>
              <a:tabLst>
                <a:tab pos="457200" algn="l"/>
              </a:tabLst>
            </a:pPr>
            <a:endParaRPr lang="nl-NL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0706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703</Words>
  <Application>Microsoft Office PowerPoint</Application>
  <PresentationFormat>Breedbeeld</PresentationFormat>
  <Paragraphs>110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Lato</vt:lpstr>
      <vt:lpstr>Times New Roman</vt:lpstr>
      <vt:lpstr>Verdana</vt:lpstr>
      <vt:lpstr>Wingdings</vt:lpstr>
      <vt:lpstr>Office Theme</vt:lpstr>
      <vt:lpstr>Terugblik</vt:lpstr>
      <vt:lpstr>PowerPoint-presentatie</vt:lpstr>
      <vt:lpstr>Coalitieakkoord</vt:lpstr>
      <vt:lpstr>Coalitieakkoord &amp; wet stikstof en natuur </vt:lpstr>
      <vt:lpstr>Proces 2022 - 2024</vt:lpstr>
      <vt:lpstr>Oplossingsgerichte aanpak</vt:lpstr>
      <vt:lpstr>Kabinetsformatie stikstoffonds.</vt:lpstr>
      <vt:lpstr>Het Rijk stuurt, Provincies vullen in</vt:lpstr>
      <vt:lpstr>Overgangsgebieden/GGA en LTO</vt:lpstr>
      <vt:lpstr>GGA: voorbeeld Drenthe/Friesland/Groningen insteekpunten landbouw</vt:lpstr>
      <vt:lpstr>PowerPoint-presentatie</vt:lpstr>
      <vt:lpstr>Landelijke opkoopregeling</vt:lpstr>
      <vt:lpstr>Stand van zaken rechtszaken/handhaving </vt:lpstr>
      <vt:lpstr>Landelijke opgaven</vt:lpstr>
      <vt:lpstr>Digitale themabijeenkomsten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Van den Heuvel</dc:creator>
  <cp:lastModifiedBy>Microsoft-account</cp:lastModifiedBy>
  <cp:revision>61</cp:revision>
  <dcterms:created xsi:type="dcterms:W3CDTF">2021-01-07T08:49:17Z</dcterms:created>
  <dcterms:modified xsi:type="dcterms:W3CDTF">2022-03-30T20:06:54Z</dcterms:modified>
</cp:coreProperties>
</file>