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2.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6" r:id="rId3"/>
    <p:sldId id="344" r:id="rId4"/>
    <p:sldId id="352" r:id="rId5"/>
    <p:sldId id="338" r:id="rId6"/>
    <p:sldId id="323" r:id="rId7"/>
    <p:sldId id="339" r:id="rId8"/>
    <p:sldId id="345" r:id="rId9"/>
    <p:sldId id="347" r:id="rId10"/>
    <p:sldId id="346" r:id="rId11"/>
    <p:sldId id="349" r:id="rId12"/>
    <p:sldId id="350" r:id="rId13"/>
    <p:sldId id="348" r:id="rId14"/>
    <p:sldId id="358" r:id="rId15"/>
    <p:sldId id="351" r:id="rId16"/>
    <p:sldId id="359" r:id="rId17"/>
    <p:sldId id="355" r:id="rId18"/>
    <p:sldId id="356" r:id="rId19"/>
    <p:sldId id="353" r:id="rId20"/>
    <p:sldId id="354"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BE9B3228-6A0F-4B5B-9FEE-B9FFF3BBACE7}">
          <p14:sldIdLst>
            <p14:sldId id="256"/>
            <p14:sldId id="344"/>
          </p14:sldIdLst>
        </p14:section>
        <p14:section name="Strategisch ondernemerschap" id="{C630C7FA-5ED8-4B96-90A1-A5CE4058A71C}">
          <p14:sldIdLst>
            <p14:sldId id="352"/>
            <p14:sldId id="338"/>
            <p14:sldId id="323"/>
            <p14:sldId id="339"/>
            <p14:sldId id="345"/>
            <p14:sldId id="347"/>
            <p14:sldId id="346"/>
            <p14:sldId id="349"/>
            <p14:sldId id="350"/>
            <p14:sldId id="348"/>
            <p14:sldId id="358"/>
            <p14:sldId id="351"/>
            <p14:sldId id="359"/>
            <p14:sldId id="355"/>
            <p14:sldId id="356"/>
            <p14:sldId id="353"/>
            <p14:sldId id="35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B482"/>
    <a:srgbClr val="727A62"/>
    <a:srgbClr val="EE7203"/>
    <a:srgbClr val="FFFFFF"/>
    <a:srgbClr val="468281"/>
    <a:srgbClr val="5D7596"/>
    <a:srgbClr val="4E8886"/>
    <a:srgbClr val="00528C"/>
    <a:srgbClr val="80A51B"/>
    <a:srgbClr val="B217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36050E-DD7C-9A93-1F74-A02000862856}" v="10" dt="2024-04-05T07:44:52.54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760" autoAdjust="0"/>
  </p:normalViewPr>
  <p:slideViewPr>
    <p:cSldViewPr snapToGrid="0">
      <p:cViewPr varScale="1">
        <p:scale>
          <a:sx n="61" d="100"/>
          <a:sy n="61" d="100"/>
        </p:scale>
        <p:origin x="120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8F60DD-FA31-4104-9BC1-0D58719F0FBF}" type="doc">
      <dgm:prSet loTypeId="urn:microsoft.com/office/officeart/2005/8/layout/target1" loCatId="relationship" qsTypeId="urn:microsoft.com/office/officeart/2005/8/quickstyle/simple5" qsCatId="simple" csTypeId="urn:microsoft.com/office/officeart/2005/8/colors/colorful1" csCatId="colorful" phldr="1"/>
      <dgm:spPr/>
    </dgm:pt>
    <dgm:pt modelId="{E53F5520-E806-481D-9CF0-113B26E508C0}">
      <dgm:prSet phldrT="[Tekst]" custT="1"/>
      <dgm:spPr/>
      <dgm:t>
        <a:bodyPr/>
        <a:lstStyle/>
        <a:p>
          <a:r>
            <a:rPr lang="nl-NL" sz="1600" b="1" dirty="0"/>
            <a:t>WERELD OM ONS HEEN</a:t>
          </a:r>
        </a:p>
      </dgm:t>
    </dgm:pt>
    <dgm:pt modelId="{DC8B11BD-85E0-4606-8697-27AE9E787DC9}" type="parTrans" cxnId="{2836C065-B31E-4970-B411-C602C2F3F081}">
      <dgm:prSet/>
      <dgm:spPr/>
      <dgm:t>
        <a:bodyPr/>
        <a:lstStyle/>
        <a:p>
          <a:endParaRPr lang="nl-NL"/>
        </a:p>
      </dgm:t>
    </dgm:pt>
    <dgm:pt modelId="{0A516B3B-BB91-4B11-8365-A03A6F5379BF}" type="sibTrans" cxnId="{2836C065-B31E-4970-B411-C602C2F3F081}">
      <dgm:prSet/>
      <dgm:spPr/>
      <dgm:t>
        <a:bodyPr/>
        <a:lstStyle/>
        <a:p>
          <a:endParaRPr lang="nl-NL"/>
        </a:p>
      </dgm:t>
    </dgm:pt>
    <dgm:pt modelId="{46D33116-F7B5-4D3F-A699-CF6193B80E3E}">
      <dgm:prSet custT="1"/>
      <dgm:spPr/>
      <dgm:t>
        <a:bodyPr/>
        <a:lstStyle/>
        <a:p>
          <a:r>
            <a:rPr lang="nl-NL" sz="1200" b="1" dirty="0"/>
            <a:t>Technologie</a:t>
          </a:r>
        </a:p>
      </dgm:t>
    </dgm:pt>
    <dgm:pt modelId="{1534C423-96D2-4A1D-9A98-EE941D33C1A0}" type="parTrans" cxnId="{D2CE46A3-2572-4D38-97E3-88CF5A7F8ED7}">
      <dgm:prSet/>
      <dgm:spPr/>
      <dgm:t>
        <a:bodyPr/>
        <a:lstStyle/>
        <a:p>
          <a:endParaRPr lang="nl-NL"/>
        </a:p>
      </dgm:t>
    </dgm:pt>
    <dgm:pt modelId="{463B149C-0A44-408E-B0A5-9A592BAB149D}" type="sibTrans" cxnId="{D2CE46A3-2572-4D38-97E3-88CF5A7F8ED7}">
      <dgm:prSet/>
      <dgm:spPr/>
      <dgm:t>
        <a:bodyPr/>
        <a:lstStyle/>
        <a:p>
          <a:endParaRPr lang="nl-NL"/>
        </a:p>
      </dgm:t>
    </dgm:pt>
    <dgm:pt modelId="{AEC2212D-C259-4C29-85A0-138313FE9AD9}">
      <dgm:prSet custT="1"/>
      <dgm:spPr/>
      <dgm:t>
        <a:bodyPr/>
        <a:lstStyle/>
        <a:p>
          <a:r>
            <a:rPr lang="nl-NL" sz="1200" b="1" dirty="0"/>
            <a:t>Wetgeving</a:t>
          </a:r>
        </a:p>
      </dgm:t>
    </dgm:pt>
    <dgm:pt modelId="{97CB7874-2D1A-4A19-9556-A340CC35E95C}" type="parTrans" cxnId="{343309BF-484C-4DB9-A82F-53B49AB3E6BD}">
      <dgm:prSet/>
      <dgm:spPr/>
      <dgm:t>
        <a:bodyPr/>
        <a:lstStyle/>
        <a:p>
          <a:endParaRPr lang="nl-NL"/>
        </a:p>
      </dgm:t>
    </dgm:pt>
    <dgm:pt modelId="{E2316978-41A8-418C-8A5C-53A270E71B60}" type="sibTrans" cxnId="{343309BF-484C-4DB9-A82F-53B49AB3E6BD}">
      <dgm:prSet/>
      <dgm:spPr/>
      <dgm:t>
        <a:bodyPr/>
        <a:lstStyle/>
        <a:p>
          <a:endParaRPr lang="nl-NL"/>
        </a:p>
      </dgm:t>
    </dgm:pt>
    <dgm:pt modelId="{4C222E6B-602D-4E75-B0DB-C9D69D7721E7}">
      <dgm:prSet custT="1"/>
      <dgm:spPr/>
      <dgm:t>
        <a:bodyPr/>
        <a:lstStyle/>
        <a:p>
          <a:r>
            <a:rPr lang="nl-NL" sz="1200" b="1" dirty="0"/>
            <a:t>Maatschappij</a:t>
          </a:r>
        </a:p>
      </dgm:t>
    </dgm:pt>
    <dgm:pt modelId="{D083C133-D276-419D-8F9D-53AC4055C9C1}" type="parTrans" cxnId="{43732F7F-EBEE-487E-93EB-919B090998C2}">
      <dgm:prSet/>
      <dgm:spPr/>
      <dgm:t>
        <a:bodyPr/>
        <a:lstStyle/>
        <a:p>
          <a:endParaRPr lang="nl-NL"/>
        </a:p>
      </dgm:t>
    </dgm:pt>
    <dgm:pt modelId="{B8DE394F-3166-4DFA-A0B0-FA194101C153}" type="sibTrans" cxnId="{43732F7F-EBEE-487E-93EB-919B090998C2}">
      <dgm:prSet/>
      <dgm:spPr/>
      <dgm:t>
        <a:bodyPr/>
        <a:lstStyle/>
        <a:p>
          <a:endParaRPr lang="nl-NL"/>
        </a:p>
      </dgm:t>
    </dgm:pt>
    <dgm:pt modelId="{2C0435EB-7F66-49A8-A038-D987DE2327A1}">
      <dgm:prSet phldrT="[Tekst]" custT="1"/>
      <dgm:spPr/>
      <dgm:t>
        <a:bodyPr/>
        <a:lstStyle/>
        <a:p>
          <a:r>
            <a:rPr lang="nl-NL" sz="1200" b="1" dirty="0"/>
            <a:t>Economie</a:t>
          </a:r>
        </a:p>
      </dgm:t>
    </dgm:pt>
    <dgm:pt modelId="{AD9DA15C-E854-4D15-86A7-714A8614BC58}" type="parTrans" cxnId="{9296EF45-782E-4C96-9263-B7A01553F626}">
      <dgm:prSet/>
      <dgm:spPr/>
      <dgm:t>
        <a:bodyPr/>
        <a:lstStyle/>
        <a:p>
          <a:endParaRPr lang="nl-NL"/>
        </a:p>
      </dgm:t>
    </dgm:pt>
    <dgm:pt modelId="{F251623F-DBBC-40A9-BBD4-AB29545425D2}" type="sibTrans" cxnId="{9296EF45-782E-4C96-9263-B7A01553F626}">
      <dgm:prSet/>
      <dgm:spPr/>
      <dgm:t>
        <a:bodyPr/>
        <a:lstStyle/>
        <a:p>
          <a:endParaRPr lang="nl-NL"/>
        </a:p>
      </dgm:t>
    </dgm:pt>
    <dgm:pt modelId="{3551D031-2B74-4E11-BF8C-74CD3B3291D8}">
      <dgm:prSet phldrT="[Tekst]" custT="1"/>
      <dgm:spPr/>
      <dgm:t>
        <a:bodyPr/>
        <a:lstStyle/>
        <a:p>
          <a:r>
            <a:rPr lang="nl-NL" sz="1600" b="1" dirty="0"/>
            <a:t>ONDERNEMER</a:t>
          </a:r>
        </a:p>
      </dgm:t>
    </dgm:pt>
    <dgm:pt modelId="{B18BB57E-5FC2-481E-82D6-3B3B1998692F}" type="parTrans" cxnId="{66ECCFF4-AA99-4F0E-870B-122323E9BEC3}">
      <dgm:prSet/>
      <dgm:spPr/>
      <dgm:t>
        <a:bodyPr/>
        <a:lstStyle/>
        <a:p>
          <a:endParaRPr lang="nl-NL"/>
        </a:p>
      </dgm:t>
    </dgm:pt>
    <dgm:pt modelId="{26A488F5-BB88-452A-B663-A69E75CEEA00}" type="sibTrans" cxnId="{66ECCFF4-AA99-4F0E-870B-122323E9BEC3}">
      <dgm:prSet/>
      <dgm:spPr/>
      <dgm:t>
        <a:bodyPr/>
        <a:lstStyle/>
        <a:p>
          <a:endParaRPr lang="nl-NL"/>
        </a:p>
      </dgm:t>
    </dgm:pt>
    <dgm:pt modelId="{ADEA739E-3929-4CEB-89D9-BA530BA49A9B}">
      <dgm:prSet phldrT="[Tekst]" custT="1"/>
      <dgm:spPr/>
      <dgm:t>
        <a:bodyPr/>
        <a:lstStyle/>
        <a:p>
          <a:r>
            <a:rPr lang="nl-NL" sz="1600" b="1" dirty="0"/>
            <a:t>BEDRIJF</a:t>
          </a:r>
        </a:p>
      </dgm:t>
    </dgm:pt>
    <dgm:pt modelId="{4D2E6CE7-2C73-416E-A8E5-44A9518EED19}" type="parTrans" cxnId="{724AB8CB-49E9-4C96-A1A0-08B163135E9E}">
      <dgm:prSet/>
      <dgm:spPr/>
      <dgm:t>
        <a:bodyPr/>
        <a:lstStyle/>
        <a:p>
          <a:endParaRPr lang="nl-NL"/>
        </a:p>
      </dgm:t>
    </dgm:pt>
    <dgm:pt modelId="{3C51AD99-B208-4983-A358-255499F4FBA7}" type="sibTrans" cxnId="{724AB8CB-49E9-4C96-A1A0-08B163135E9E}">
      <dgm:prSet/>
      <dgm:spPr/>
      <dgm:t>
        <a:bodyPr/>
        <a:lstStyle/>
        <a:p>
          <a:endParaRPr lang="nl-NL"/>
        </a:p>
      </dgm:t>
    </dgm:pt>
    <dgm:pt modelId="{B9CF94CB-53C7-4B8C-8FFA-176AD6B8C0F5}">
      <dgm:prSet custT="1"/>
      <dgm:spPr/>
      <dgm:t>
        <a:bodyPr/>
        <a:lstStyle/>
        <a:p>
          <a:r>
            <a:rPr lang="nl-NL" sz="1200" b="1" dirty="0"/>
            <a:t>Uitdaging</a:t>
          </a:r>
        </a:p>
      </dgm:t>
    </dgm:pt>
    <dgm:pt modelId="{323FFA22-64ED-4875-A71D-7B6EAE826BF0}" type="parTrans" cxnId="{CA6B67FA-15FA-4711-88AB-2D72D94EE76F}">
      <dgm:prSet/>
      <dgm:spPr/>
      <dgm:t>
        <a:bodyPr/>
        <a:lstStyle/>
        <a:p>
          <a:endParaRPr lang="nl-NL"/>
        </a:p>
      </dgm:t>
    </dgm:pt>
    <dgm:pt modelId="{499943E2-8C89-4A83-B7BC-AD176AFF41E5}" type="sibTrans" cxnId="{CA6B67FA-15FA-4711-88AB-2D72D94EE76F}">
      <dgm:prSet/>
      <dgm:spPr/>
      <dgm:t>
        <a:bodyPr/>
        <a:lstStyle/>
        <a:p>
          <a:endParaRPr lang="nl-NL"/>
        </a:p>
      </dgm:t>
    </dgm:pt>
    <dgm:pt modelId="{5660F868-7618-452F-94DF-5D461B98119A}">
      <dgm:prSet custT="1"/>
      <dgm:spPr/>
      <dgm:t>
        <a:bodyPr/>
        <a:lstStyle/>
        <a:p>
          <a:r>
            <a:rPr lang="nl-NL" sz="1200" b="1" dirty="0"/>
            <a:t>Autonomie</a:t>
          </a:r>
        </a:p>
      </dgm:t>
    </dgm:pt>
    <dgm:pt modelId="{3E6E6B99-5FFB-45B6-968B-B374406250F8}" type="parTrans" cxnId="{D7C8412C-9B1F-475B-A42A-5C264092C0D7}">
      <dgm:prSet/>
      <dgm:spPr/>
      <dgm:t>
        <a:bodyPr/>
        <a:lstStyle/>
        <a:p>
          <a:endParaRPr lang="nl-NL"/>
        </a:p>
      </dgm:t>
    </dgm:pt>
    <dgm:pt modelId="{E5A9297E-C966-4538-BBA5-F60713ADB092}" type="sibTrans" cxnId="{D7C8412C-9B1F-475B-A42A-5C264092C0D7}">
      <dgm:prSet/>
      <dgm:spPr/>
      <dgm:t>
        <a:bodyPr/>
        <a:lstStyle/>
        <a:p>
          <a:endParaRPr lang="nl-NL"/>
        </a:p>
      </dgm:t>
    </dgm:pt>
    <dgm:pt modelId="{C37698F2-CF6A-4D4B-89E8-5F2FCEB78257}">
      <dgm:prSet custT="1"/>
      <dgm:spPr/>
      <dgm:t>
        <a:bodyPr/>
        <a:lstStyle/>
        <a:p>
          <a:r>
            <a:rPr lang="nl-NL" sz="1200" b="1" dirty="0"/>
            <a:t>Balans tussen werk en privé</a:t>
          </a:r>
        </a:p>
      </dgm:t>
    </dgm:pt>
    <dgm:pt modelId="{1D73A302-D911-4836-AA34-698509CD9D67}" type="parTrans" cxnId="{51D64E98-5B22-4885-AF63-1098F93FA1B1}">
      <dgm:prSet/>
      <dgm:spPr/>
      <dgm:t>
        <a:bodyPr/>
        <a:lstStyle/>
        <a:p>
          <a:endParaRPr lang="nl-NL"/>
        </a:p>
      </dgm:t>
    </dgm:pt>
    <dgm:pt modelId="{3CA63593-B941-4925-BD36-065A508B42E2}" type="sibTrans" cxnId="{51D64E98-5B22-4885-AF63-1098F93FA1B1}">
      <dgm:prSet/>
      <dgm:spPr/>
      <dgm:t>
        <a:bodyPr/>
        <a:lstStyle/>
        <a:p>
          <a:endParaRPr lang="nl-NL"/>
        </a:p>
      </dgm:t>
    </dgm:pt>
    <dgm:pt modelId="{1C286773-5A4E-408D-8602-DAA80C286944}">
      <dgm:prSet custT="1"/>
      <dgm:spPr/>
      <dgm:t>
        <a:bodyPr/>
        <a:lstStyle/>
        <a:p>
          <a:r>
            <a:rPr lang="nl-NL" sz="1200" b="1" dirty="0"/>
            <a:t>Voldoening</a:t>
          </a:r>
        </a:p>
      </dgm:t>
    </dgm:pt>
    <dgm:pt modelId="{524BFD41-33B5-4D9E-8CAB-F9519B3F687D}" type="parTrans" cxnId="{9A447CAB-7423-498C-B952-3C1D13E68287}">
      <dgm:prSet/>
      <dgm:spPr/>
      <dgm:t>
        <a:bodyPr/>
        <a:lstStyle/>
        <a:p>
          <a:endParaRPr lang="nl-NL"/>
        </a:p>
      </dgm:t>
    </dgm:pt>
    <dgm:pt modelId="{19723EE4-14BB-4938-9F00-081595CF8760}" type="sibTrans" cxnId="{9A447CAB-7423-498C-B952-3C1D13E68287}">
      <dgm:prSet/>
      <dgm:spPr/>
      <dgm:t>
        <a:bodyPr/>
        <a:lstStyle/>
        <a:p>
          <a:endParaRPr lang="nl-NL"/>
        </a:p>
      </dgm:t>
    </dgm:pt>
    <dgm:pt modelId="{984FF78C-019E-40DB-8FAC-79E08D32F28F}">
      <dgm:prSet custT="1"/>
      <dgm:spPr/>
      <dgm:t>
        <a:bodyPr/>
        <a:lstStyle/>
        <a:p>
          <a:r>
            <a:rPr lang="nl-NL" sz="1200" b="1" dirty="0"/>
            <a:t>Financiële zekerheid</a:t>
          </a:r>
        </a:p>
      </dgm:t>
    </dgm:pt>
    <dgm:pt modelId="{894347B6-94B2-4E6A-94CB-E710C8BDAC5E}" type="parTrans" cxnId="{6FFA8418-F36B-4F39-95B2-5A5FE29CA936}">
      <dgm:prSet/>
      <dgm:spPr/>
      <dgm:t>
        <a:bodyPr/>
        <a:lstStyle/>
        <a:p>
          <a:endParaRPr lang="nl-NL"/>
        </a:p>
      </dgm:t>
    </dgm:pt>
    <dgm:pt modelId="{8801437A-F74B-4AD3-AAE1-436F67FC3277}" type="sibTrans" cxnId="{6FFA8418-F36B-4F39-95B2-5A5FE29CA936}">
      <dgm:prSet/>
      <dgm:spPr/>
      <dgm:t>
        <a:bodyPr/>
        <a:lstStyle/>
        <a:p>
          <a:endParaRPr lang="nl-NL"/>
        </a:p>
      </dgm:t>
    </dgm:pt>
    <dgm:pt modelId="{0C33A251-1CEE-45B7-95A3-6927BCC9155E}">
      <dgm:prSet custT="1"/>
      <dgm:spPr/>
      <dgm:t>
        <a:bodyPr/>
        <a:lstStyle/>
        <a:p>
          <a:r>
            <a:rPr lang="nl-NL" sz="1200" b="1" dirty="0"/>
            <a:t>Management</a:t>
          </a:r>
        </a:p>
      </dgm:t>
    </dgm:pt>
    <dgm:pt modelId="{C27707E0-486A-4699-9B32-9B665E48489E}" type="parTrans" cxnId="{5C1B924E-CAFF-48A4-BAAD-6FCD7CAFC2B3}">
      <dgm:prSet/>
      <dgm:spPr/>
      <dgm:t>
        <a:bodyPr/>
        <a:lstStyle/>
        <a:p>
          <a:endParaRPr lang="nl-NL"/>
        </a:p>
      </dgm:t>
    </dgm:pt>
    <dgm:pt modelId="{6E8DF47B-97D6-4D09-B942-382D0356BAF5}" type="sibTrans" cxnId="{5C1B924E-CAFF-48A4-BAAD-6FCD7CAFC2B3}">
      <dgm:prSet/>
      <dgm:spPr/>
      <dgm:t>
        <a:bodyPr/>
        <a:lstStyle/>
        <a:p>
          <a:endParaRPr lang="nl-NL"/>
        </a:p>
      </dgm:t>
    </dgm:pt>
    <dgm:pt modelId="{88F967AD-5106-47F7-AD82-45FB223E4FB4}">
      <dgm:prSet custT="1"/>
      <dgm:spPr/>
      <dgm:t>
        <a:bodyPr/>
        <a:lstStyle/>
        <a:p>
          <a:r>
            <a:rPr lang="nl-NL" sz="1200" b="1" dirty="0"/>
            <a:t>Klanten</a:t>
          </a:r>
        </a:p>
      </dgm:t>
    </dgm:pt>
    <dgm:pt modelId="{2FE87DCE-4B84-484B-9555-4FD09CD9599E}" type="parTrans" cxnId="{8C05E094-BD44-4C4A-B73E-DC8BC3DE2177}">
      <dgm:prSet/>
      <dgm:spPr/>
      <dgm:t>
        <a:bodyPr/>
        <a:lstStyle/>
        <a:p>
          <a:endParaRPr lang="nl-NL"/>
        </a:p>
      </dgm:t>
    </dgm:pt>
    <dgm:pt modelId="{A1A87C91-6C98-412E-B940-D32F4D811D93}" type="sibTrans" cxnId="{8C05E094-BD44-4C4A-B73E-DC8BC3DE2177}">
      <dgm:prSet/>
      <dgm:spPr/>
      <dgm:t>
        <a:bodyPr/>
        <a:lstStyle/>
        <a:p>
          <a:endParaRPr lang="nl-NL"/>
        </a:p>
      </dgm:t>
    </dgm:pt>
    <dgm:pt modelId="{2BF5085B-06AB-4B00-B761-04EC4166FEC3}">
      <dgm:prSet custT="1"/>
      <dgm:spPr/>
      <dgm:t>
        <a:bodyPr/>
        <a:lstStyle/>
        <a:p>
          <a:r>
            <a:rPr lang="nl-NL" sz="1200" b="1" dirty="0"/>
            <a:t>Operationele processen</a:t>
          </a:r>
        </a:p>
      </dgm:t>
    </dgm:pt>
    <dgm:pt modelId="{7D2C29E2-B28A-4F60-A442-CF945A9E0CBB}" type="parTrans" cxnId="{48B63C7C-780B-4B66-AFF0-73DBFA668419}">
      <dgm:prSet/>
      <dgm:spPr/>
      <dgm:t>
        <a:bodyPr/>
        <a:lstStyle/>
        <a:p>
          <a:endParaRPr lang="nl-NL"/>
        </a:p>
      </dgm:t>
    </dgm:pt>
    <dgm:pt modelId="{1347EF79-0CCD-4AB4-9CF0-FB7F26BCA703}" type="sibTrans" cxnId="{48B63C7C-780B-4B66-AFF0-73DBFA668419}">
      <dgm:prSet/>
      <dgm:spPr/>
      <dgm:t>
        <a:bodyPr/>
        <a:lstStyle/>
        <a:p>
          <a:endParaRPr lang="nl-NL"/>
        </a:p>
      </dgm:t>
    </dgm:pt>
    <dgm:pt modelId="{839B1703-98A2-4651-B162-DBCF0164C6C4}">
      <dgm:prSet custT="1"/>
      <dgm:spPr/>
      <dgm:t>
        <a:bodyPr/>
        <a:lstStyle/>
        <a:p>
          <a:r>
            <a:rPr lang="nl-NL" sz="1200" b="1" dirty="0"/>
            <a:t>Financiële middelen</a:t>
          </a:r>
        </a:p>
      </dgm:t>
    </dgm:pt>
    <dgm:pt modelId="{D1D63AC7-D515-45D9-B597-8093E4FB5266}" type="parTrans" cxnId="{CFE1D515-B38D-474B-826D-120B8AB905F0}">
      <dgm:prSet/>
      <dgm:spPr/>
      <dgm:t>
        <a:bodyPr/>
        <a:lstStyle/>
        <a:p>
          <a:endParaRPr lang="nl-NL"/>
        </a:p>
      </dgm:t>
    </dgm:pt>
    <dgm:pt modelId="{8C7B159F-EB26-472D-A829-6637C1D0048D}" type="sibTrans" cxnId="{CFE1D515-B38D-474B-826D-120B8AB905F0}">
      <dgm:prSet/>
      <dgm:spPr/>
      <dgm:t>
        <a:bodyPr/>
        <a:lstStyle/>
        <a:p>
          <a:endParaRPr lang="nl-NL"/>
        </a:p>
      </dgm:t>
    </dgm:pt>
    <dgm:pt modelId="{07014A5D-7FE9-4D11-A91B-803A1661E72E}">
      <dgm:prSet custT="1"/>
      <dgm:spPr/>
      <dgm:t>
        <a:bodyPr/>
        <a:lstStyle/>
        <a:p>
          <a:r>
            <a:rPr lang="nl-NL" sz="1400" b="1" dirty="0"/>
            <a:t>MARKT </a:t>
          </a:r>
        </a:p>
      </dgm:t>
    </dgm:pt>
    <dgm:pt modelId="{3CEFE2BD-C9B4-4BF0-B119-03A5C07078A3}" type="parTrans" cxnId="{C32B8A30-61AA-4112-86F9-249CFBD31602}">
      <dgm:prSet/>
      <dgm:spPr/>
      <dgm:t>
        <a:bodyPr/>
        <a:lstStyle/>
        <a:p>
          <a:endParaRPr lang="nl-NL"/>
        </a:p>
      </dgm:t>
    </dgm:pt>
    <dgm:pt modelId="{AD22B5A5-7638-4A81-83C1-ED42F00BBBBD}" type="sibTrans" cxnId="{C32B8A30-61AA-4112-86F9-249CFBD31602}">
      <dgm:prSet/>
      <dgm:spPr/>
      <dgm:t>
        <a:bodyPr/>
        <a:lstStyle/>
        <a:p>
          <a:endParaRPr lang="nl-NL"/>
        </a:p>
      </dgm:t>
    </dgm:pt>
    <dgm:pt modelId="{CD4CBB18-3969-430D-B5F7-959D9324AD36}">
      <dgm:prSet custT="1"/>
      <dgm:spPr/>
      <dgm:t>
        <a:bodyPr/>
        <a:lstStyle/>
        <a:p>
          <a:r>
            <a:rPr lang="nl-NL" sz="1200" b="1" dirty="0"/>
            <a:t>Concurrentie</a:t>
          </a:r>
        </a:p>
      </dgm:t>
    </dgm:pt>
    <dgm:pt modelId="{3CAFCF08-7E6F-4F52-8E8F-8FF842812020}" type="parTrans" cxnId="{39202B39-84B0-44BE-B1DF-BA1C2E558881}">
      <dgm:prSet/>
      <dgm:spPr/>
      <dgm:t>
        <a:bodyPr/>
        <a:lstStyle/>
        <a:p>
          <a:endParaRPr lang="nl-NL"/>
        </a:p>
      </dgm:t>
    </dgm:pt>
    <dgm:pt modelId="{B483BF16-368C-4D68-8D5D-48D3CF7F2DB0}" type="sibTrans" cxnId="{39202B39-84B0-44BE-B1DF-BA1C2E558881}">
      <dgm:prSet/>
      <dgm:spPr/>
      <dgm:t>
        <a:bodyPr/>
        <a:lstStyle/>
        <a:p>
          <a:endParaRPr lang="nl-NL"/>
        </a:p>
      </dgm:t>
    </dgm:pt>
    <dgm:pt modelId="{0116385A-20BF-4F33-9B61-34D4B2D2F5AB}">
      <dgm:prSet custT="1"/>
      <dgm:spPr/>
      <dgm:t>
        <a:bodyPr/>
        <a:lstStyle/>
        <a:p>
          <a:r>
            <a:rPr lang="nl-NL" sz="1200" b="1" dirty="0"/>
            <a:t>Leveranciers</a:t>
          </a:r>
        </a:p>
      </dgm:t>
    </dgm:pt>
    <dgm:pt modelId="{A3E9B84C-986C-45E0-BF98-74A63E71C8A5}" type="parTrans" cxnId="{53B4C475-E4FB-4768-9A59-2D6A6ECB64BF}">
      <dgm:prSet/>
      <dgm:spPr/>
      <dgm:t>
        <a:bodyPr/>
        <a:lstStyle/>
        <a:p>
          <a:endParaRPr lang="nl-NL"/>
        </a:p>
      </dgm:t>
    </dgm:pt>
    <dgm:pt modelId="{89CFA400-BEF9-4F6D-879A-D32F46993ADA}" type="sibTrans" cxnId="{53B4C475-E4FB-4768-9A59-2D6A6ECB64BF}">
      <dgm:prSet/>
      <dgm:spPr/>
      <dgm:t>
        <a:bodyPr/>
        <a:lstStyle/>
        <a:p>
          <a:endParaRPr lang="nl-NL"/>
        </a:p>
      </dgm:t>
    </dgm:pt>
    <dgm:pt modelId="{7E5C467E-2EF8-4331-800C-E8B8A1D3FF92}">
      <dgm:prSet custT="1"/>
      <dgm:spPr/>
      <dgm:t>
        <a:bodyPr/>
        <a:lstStyle/>
        <a:p>
          <a:r>
            <a:rPr lang="nl-NL" sz="1200" b="1" dirty="0"/>
            <a:t>Distributiekanalen</a:t>
          </a:r>
        </a:p>
      </dgm:t>
    </dgm:pt>
    <dgm:pt modelId="{45F10E76-3CE6-4C9A-A95C-03948AE79A59}" type="parTrans" cxnId="{4DFC8B6E-EB6B-4A85-8386-E41A13D9FC19}">
      <dgm:prSet/>
      <dgm:spPr/>
      <dgm:t>
        <a:bodyPr/>
        <a:lstStyle/>
        <a:p>
          <a:endParaRPr lang="nl-NL"/>
        </a:p>
      </dgm:t>
    </dgm:pt>
    <dgm:pt modelId="{3D77D934-016B-4D09-BECD-D08DD1C9F7F9}" type="sibTrans" cxnId="{4DFC8B6E-EB6B-4A85-8386-E41A13D9FC19}">
      <dgm:prSet/>
      <dgm:spPr/>
      <dgm:t>
        <a:bodyPr/>
        <a:lstStyle/>
        <a:p>
          <a:endParaRPr lang="nl-NL"/>
        </a:p>
      </dgm:t>
    </dgm:pt>
    <dgm:pt modelId="{61E1004B-A974-44FA-A84F-A31662F700FA}">
      <dgm:prSet custT="1"/>
      <dgm:spPr/>
      <dgm:t>
        <a:bodyPr/>
        <a:lstStyle/>
        <a:p>
          <a:r>
            <a:rPr lang="nl-NL" sz="1200" b="1" dirty="0"/>
            <a:t>Overheidsinstanties</a:t>
          </a:r>
          <a:endParaRPr lang="nl-NL" sz="1600" b="1" dirty="0"/>
        </a:p>
      </dgm:t>
    </dgm:pt>
    <dgm:pt modelId="{E53E1293-93B2-4211-865F-CFF186FCAD1A}" type="parTrans" cxnId="{92BE30A7-5681-4937-8644-A67021F2CEF5}">
      <dgm:prSet/>
      <dgm:spPr/>
      <dgm:t>
        <a:bodyPr/>
        <a:lstStyle/>
        <a:p>
          <a:endParaRPr lang="nl-NL"/>
        </a:p>
      </dgm:t>
    </dgm:pt>
    <dgm:pt modelId="{A6850637-AD01-4BA2-934C-EF28A0880DD6}" type="sibTrans" cxnId="{92BE30A7-5681-4937-8644-A67021F2CEF5}">
      <dgm:prSet/>
      <dgm:spPr/>
      <dgm:t>
        <a:bodyPr/>
        <a:lstStyle/>
        <a:p>
          <a:endParaRPr lang="nl-NL"/>
        </a:p>
      </dgm:t>
    </dgm:pt>
    <dgm:pt modelId="{5AF02A79-0B83-4D37-B830-6D126AA2680B}">
      <dgm:prSet phldrT="[Tekst]" custT="1"/>
      <dgm:spPr/>
      <dgm:t>
        <a:bodyPr/>
        <a:lstStyle/>
        <a:p>
          <a:r>
            <a:rPr lang="nl-NL" sz="1200" b="1" dirty="0"/>
            <a:t>Politiek</a:t>
          </a:r>
        </a:p>
      </dgm:t>
    </dgm:pt>
    <dgm:pt modelId="{2F521024-0E30-477B-9C7A-4477FD7BC424}" type="parTrans" cxnId="{EEA0ADE9-ADDE-4008-9CDA-F90D486E0C3A}">
      <dgm:prSet/>
      <dgm:spPr/>
      <dgm:t>
        <a:bodyPr/>
        <a:lstStyle/>
        <a:p>
          <a:endParaRPr lang="nl-NL"/>
        </a:p>
      </dgm:t>
    </dgm:pt>
    <dgm:pt modelId="{7321A557-A83F-434D-987E-3D0D529B5A6D}" type="sibTrans" cxnId="{EEA0ADE9-ADDE-4008-9CDA-F90D486E0C3A}">
      <dgm:prSet/>
      <dgm:spPr/>
      <dgm:t>
        <a:bodyPr/>
        <a:lstStyle/>
        <a:p>
          <a:endParaRPr lang="nl-NL"/>
        </a:p>
      </dgm:t>
    </dgm:pt>
    <dgm:pt modelId="{375C06A7-F376-4224-95D4-811C901F7866}">
      <dgm:prSet phldrT="[Tekst]" custT="1"/>
      <dgm:spPr/>
      <dgm:t>
        <a:bodyPr/>
        <a:lstStyle/>
        <a:p>
          <a:r>
            <a:rPr lang="nl-NL" sz="1200" b="1" dirty="0"/>
            <a:t>Fysieke omgeving </a:t>
          </a:r>
        </a:p>
      </dgm:t>
    </dgm:pt>
    <dgm:pt modelId="{D1D96DA1-AE9D-473B-BF82-2DBCC1A0525B}" type="parTrans" cxnId="{4205C019-0CF5-45CD-A5FB-D93C23F0E916}">
      <dgm:prSet/>
      <dgm:spPr/>
      <dgm:t>
        <a:bodyPr/>
        <a:lstStyle/>
        <a:p>
          <a:endParaRPr lang="nl-NL"/>
        </a:p>
      </dgm:t>
    </dgm:pt>
    <dgm:pt modelId="{2D1D5C19-06DD-4C21-8F7D-9B8C63919172}" type="sibTrans" cxnId="{4205C019-0CF5-45CD-A5FB-D93C23F0E916}">
      <dgm:prSet/>
      <dgm:spPr/>
      <dgm:t>
        <a:bodyPr/>
        <a:lstStyle/>
        <a:p>
          <a:endParaRPr lang="nl-NL"/>
        </a:p>
      </dgm:t>
    </dgm:pt>
    <dgm:pt modelId="{ADF4AC23-733E-465A-ADAD-26403CAA35CF}" type="pres">
      <dgm:prSet presAssocID="{FC8F60DD-FA31-4104-9BC1-0D58719F0FBF}" presName="composite" presStyleCnt="0">
        <dgm:presLayoutVars>
          <dgm:chMax val="5"/>
          <dgm:dir/>
          <dgm:resizeHandles val="exact"/>
        </dgm:presLayoutVars>
      </dgm:prSet>
      <dgm:spPr/>
    </dgm:pt>
    <dgm:pt modelId="{99C2011A-F8EA-40D4-AA76-59696C01B3A1}" type="pres">
      <dgm:prSet presAssocID="{3551D031-2B74-4E11-BF8C-74CD3B3291D8}" presName="circle1" presStyleLbl="lnNode1" presStyleIdx="0" presStyleCnt="4"/>
      <dgm:spPr/>
    </dgm:pt>
    <dgm:pt modelId="{B1904CEE-270F-455B-A5BB-608FB26A5F7C}" type="pres">
      <dgm:prSet presAssocID="{3551D031-2B74-4E11-BF8C-74CD3B3291D8}" presName="text1" presStyleLbl="revTx" presStyleIdx="0" presStyleCnt="4" custLinFactNeighborX="-1064" custLinFactNeighborY="31892">
        <dgm:presLayoutVars>
          <dgm:bulletEnabled val="1"/>
        </dgm:presLayoutVars>
      </dgm:prSet>
      <dgm:spPr/>
    </dgm:pt>
    <dgm:pt modelId="{7E08D2BD-A613-47E9-ABEE-AC281A812C99}" type="pres">
      <dgm:prSet presAssocID="{3551D031-2B74-4E11-BF8C-74CD3B3291D8}" presName="line1" presStyleLbl="callout" presStyleIdx="0" presStyleCnt="8"/>
      <dgm:spPr/>
    </dgm:pt>
    <dgm:pt modelId="{196CB2A3-DBA0-4294-821E-83194D9FFBE3}" type="pres">
      <dgm:prSet presAssocID="{3551D031-2B74-4E11-BF8C-74CD3B3291D8}" presName="d1" presStyleLbl="callout" presStyleIdx="1" presStyleCnt="8"/>
      <dgm:spPr/>
    </dgm:pt>
    <dgm:pt modelId="{5086A1F1-44A6-4ABA-8C4E-B01A1EBC13C6}" type="pres">
      <dgm:prSet presAssocID="{ADEA739E-3929-4CEB-89D9-BA530BA49A9B}" presName="circle2" presStyleLbl="lnNode1" presStyleIdx="1" presStyleCnt="4"/>
      <dgm:spPr>
        <a:gradFill rotWithShape="0">
          <a:gsLst>
            <a:gs pos="0">
              <a:srgbClr val="B21720"/>
            </a:gs>
            <a:gs pos="50000">
              <a:srgbClr val="B21720"/>
            </a:gs>
            <a:gs pos="100000">
              <a:srgbClr val="B21720"/>
            </a:gs>
          </a:gsLst>
        </a:gradFill>
      </dgm:spPr>
    </dgm:pt>
    <dgm:pt modelId="{E89BE390-823A-4ED5-8566-CC08BE8D17C2}" type="pres">
      <dgm:prSet presAssocID="{ADEA739E-3929-4CEB-89D9-BA530BA49A9B}" presName="text2" presStyleLbl="revTx" presStyleIdx="1" presStyleCnt="4" custLinFactNeighborX="-710" custLinFactNeighborY="41535">
        <dgm:presLayoutVars>
          <dgm:bulletEnabled val="1"/>
        </dgm:presLayoutVars>
      </dgm:prSet>
      <dgm:spPr/>
    </dgm:pt>
    <dgm:pt modelId="{299C3126-47DF-499B-8714-8098AC288D72}" type="pres">
      <dgm:prSet presAssocID="{ADEA739E-3929-4CEB-89D9-BA530BA49A9B}" presName="line2" presStyleLbl="callout" presStyleIdx="2" presStyleCnt="8"/>
      <dgm:spPr/>
    </dgm:pt>
    <dgm:pt modelId="{DAEFF8CC-25A0-44D0-BA64-BEF3987F0ECB}" type="pres">
      <dgm:prSet presAssocID="{ADEA739E-3929-4CEB-89D9-BA530BA49A9B}" presName="d2" presStyleLbl="callout" presStyleIdx="3" presStyleCnt="8"/>
      <dgm:spPr/>
    </dgm:pt>
    <dgm:pt modelId="{3BD4BD77-DCF5-4EF9-A588-A3914F26534E}" type="pres">
      <dgm:prSet presAssocID="{07014A5D-7FE9-4D11-A91B-803A1661E72E}" presName="circle3" presStyleLbl="lnNode1" presStyleIdx="2" presStyleCnt="4"/>
      <dgm:spPr>
        <a:solidFill>
          <a:srgbClr val="A3B482"/>
        </a:solidFill>
      </dgm:spPr>
    </dgm:pt>
    <dgm:pt modelId="{6B37BE93-7670-48BD-BAED-B8C5F8B80CED}" type="pres">
      <dgm:prSet presAssocID="{07014A5D-7FE9-4D11-A91B-803A1661E72E}" presName="text3" presStyleLbl="revTx" presStyleIdx="2" presStyleCnt="4" custLinFactNeighborX="-1064" custLinFactNeighborY="39310">
        <dgm:presLayoutVars>
          <dgm:bulletEnabled val="1"/>
        </dgm:presLayoutVars>
      </dgm:prSet>
      <dgm:spPr/>
    </dgm:pt>
    <dgm:pt modelId="{462AAC70-FDB3-4FD1-897B-44FA9C2447C2}" type="pres">
      <dgm:prSet presAssocID="{07014A5D-7FE9-4D11-A91B-803A1661E72E}" presName="line3" presStyleLbl="callout" presStyleIdx="4" presStyleCnt="8"/>
      <dgm:spPr/>
    </dgm:pt>
    <dgm:pt modelId="{8E5BD395-E82E-4399-BF7F-DB1074D28663}" type="pres">
      <dgm:prSet presAssocID="{07014A5D-7FE9-4D11-A91B-803A1661E72E}" presName="d3" presStyleLbl="callout" presStyleIdx="5" presStyleCnt="8"/>
      <dgm:spPr/>
    </dgm:pt>
    <dgm:pt modelId="{FA91EF34-8FD9-4037-9040-C900D3A0718E}" type="pres">
      <dgm:prSet presAssocID="{E53F5520-E806-481D-9CF0-113B26E508C0}" presName="circle4" presStyleLbl="lnNode1" presStyleIdx="3" presStyleCnt="4"/>
      <dgm:spPr>
        <a:solidFill>
          <a:srgbClr val="727A62"/>
        </a:solidFill>
      </dgm:spPr>
    </dgm:pt>
    <dgm:pt modelId="{2B96547D-1ABC-479D-A073-BC75B44A2BF1}" type="pres">
      <dgm:prSet presAssocID="{E53F5520-E806-481D-9CF0-113B26E508C0}" presName="text4" presStyleLbl="revTx" presStyleIdx="3" presStyleCnt="4" custLinFactNeighborX="-1419" custLinFactNeighborY="40051">
        <dgm:presLayoutVars>
          <dgm:bulletEnabled val="1"/>
        </dgm:presLayoutVars>
      </dgm:prSet>
      <dgm:spPr/>
    </dgm:pt>
    <dgm:pt modelId="{F1C193EF-53B7-4624-AFF4-BC5C1DBB9911}" type="pres">
      <dgm:prSet presAssocID="{E53F5520-E806-481D-9CF0-113B26E508C0}" presName="line4" presStyleLbl="callout" presStyleIdx="6" presStyleCnt="8"/>
      <dgm:spPr/>
    </dgm:pt>
    <dgm:pt modelId="{80A76062-07DC-46C1-ABD7-CC3DE3D7BA89}" type="pres">
      <dgm:prSet presAssocID="{E53F5520-E806-481D-9CF0-113B26E508C0}" presName="d4" presStyleLbl="callout" presStyleIdx="7" presStyleCnt="8"/>
      <dgm:spPr/>
    </dgm:pt>
  </dgm:ptLst>
  <dgm:cxnLst>
    <dgm:cxn modelId="{3AEE4F0A-D3EE-4823-B407-C4354ABC78A3}" type="presOf" srcId="{984FF78C-019E-40DB-8FAC-79E08D32F28F}" destId="{B1904CEE-270F-455B-A5BB-608FB26A5F7C}" srcOrd="0" destOrd="5" presId="urn:microsoft.com/office/officeart/2005/8/layout/target1"/>
    <dgm:cxn modelId="{CFE1D515-B38D-474B-826D-120B8AB905F0}" srcId="{ADEA739E-3929-4CEB-89D9-BA530BA49A9B}" destId="{839B1703-98A2-4651-B162-DBCF0164C6C4}" srcOrd="3" destOrd="0" parTransId="{D1D63AC7-D515-45D9-B597-8093E4FB5266}" sibTransId="{8C7B159F-EB26-472D-A829-6637C1D0048D}"/>
    <dgm:cxn modelId="{6FFA8418-F36B-4F39-95B2-5A5FE29CA936}" srcId="{3551D031-2B74-4E11-BF8C-74CD3B3291D8}" destId="{984FF78C-019E-40DB-8FAC-79E08D32F28F}" srcOrd="4" destOrd="0" parTransId="{894347B6-94B2-4E6A-94CB-E710C8BDAC5E}" sibTransId="{8801437A-F74B-4AD3-AAE1-436F67FC3277}"/>
    <dgm:cxn modelId="{4205C019-0CF5-45CD-A5FB-D93C23F0E916}" srcId="{E53F5520-E806-481D-9CF0-113B26E508C0}" destId="{375C06A7-F376-4224-95D4-811C901F7866}" srcOrd="0" destOrd="0" parTransId="{D1D96DA1-AE9D-473B-BF82-2DBCC1A0525B}" sibTransId="{2D1D5C19-06DD-4C21-8F7D-9B8C63919172}"/>
    <dgm:cxn modelId="{8AD05B1A-C075-4BFD-8115-A8235F547CA2}" type="presOf" srcId="{ADEA739E-3929-4CEB-89D9-BA530BA49A9B}" destId="{E89BE390-823A-4ED5-8566-CC08BE8D17C2}" srcOrd="0" destOrd="0" presId="urn:microsoft.com/office/officeart/2005/8/layout/target1"/>
    <dgm:cxn modelId="{0A61FF22-BDA6-46EC-B71A-8202273EB148}" type="presOf" srcId="{FC8F60DD-FA31-4104-9BC1-0D58719F0FBF}" destId="{ADF4AC23-733E-465A-ADAD-26403CAA35CF}" srcOrd="0" destOrd="0" presId="urn:microsoft.com/office/officeart/2005/8/layout/target1"/>
    <dgm:cxn modelId="{1554EC24-E333-48C4-A38C-45C69D63084D}" type="presOf" srcId="{61E1004B-A974-44FA-A84F-A31662F700FA}" destId="{6B37BE93-7670-48BD-BAED-B8C5F8B80CED}" srcOrd="0" destOrd="4" presId="urn:microsoft.com/office/officeart/2005/8/layout/target1"/>
    <dgm:cxn modelId="{D7C8412C-9B1F-475B-A42A-5C264092C0D7}" srcId="{3551D031-2B74-4E11-BF8C-74CD3B3291D8}" destId="{5660F868-7618-452F-94DF-5D461B98119A}" srcOrd="1" destOrd="0" parTransId="{3E6E6B99-5FFB-45B6-968B-B374406250F8}" sibTransId="{E5A9297E-C966-4538-BBA5-F60713ADB092}"/>
    <dgm:cxn modelId="{C32B8A30-61AA-4112-86F9-249CFBD31602}" srcId="{FC8F60DD-FA31-4104-9BC1-0D58719F0FBF}" destId="{07014A5D-7FE9-4D11-A91B-803A1661E72E}" srcOrd="2" destOrd="0" parTransId="{3CEFE2BD-C9B4-4BF0-B119-03A5C07078A3}" sibTransId="{AD22B5A5-7638-4A81-83C1-ED42F00BBBBD}"/>
    <dgm:cxn modelId="{2E360737-2BD3-4430-B901-314176F17455}" type="presOf" srcId="{CD4CBB18-3969-430D-B5F7-959D9324AD36}" destId="{6B37BE93-7670-48BD-BAED-B8C5F8B80CED}" srcOrd="0" destOrd="1" presId="urn:microsoft.com/office/officeart/2005/8/layout/target1"/>
    <dgm:cxn modelId="{39202B39-84B0-44BE-B1DF-BA1C2E558881}" srcId="{07014A5D-7FE9-4D11-A91B-803A1661E72E}" destId="{CD4CBB18-3969-430D-B5F7-959D9324AD36}" srcOrd="0" destOrd="0" parTransId="{3CAFCF08-7E6F-4F52-8E8F-8FF842812020}" sibTransId="{B483BF16-368C-4D68-8D5D-48D3CF7F2DB0}"/>
    <dgm:cxn modelId="{3731EA3A-04DA-44B2-8D59-8D580898C8B0}" type="presOf" srcId="{0C33A251-1CEE-45B7-95A3-6927BCC9155E}" destId="{E89BE390-823A-4ED5-8566-CC08BE8D17C2}" srcOrd="0" destOrd="1" presId="urn:microsoft.com/office/officeart/2005/8/layout/target1"/>
    <dgm:cxn modelId="{2916F83C-7690-4F69-A689-211BAD30AD9A}" type="presOf" srcId="{B9CF94CB-53C7-4B8C-8FFA-176AD6B8C0F5}" destId="{B1904CEE-270F-455B-A5BB-608FB26A5F7C}" srcOrd="0" destOrd="1" presId="urn:microsoft.com/office/officeart/2005/8/layout/target1"/>
    <dgm:cxn modelId="{2836C065-B31E-4970-B411-C602C2F3F081}" srcId="{FC8F60DD-FA31-4104-9BC1-0D58719F0FBF}" destId="{E53F5520-E806-481D-9CF0-113B26E508C0}" srcOrd="3" destOrd="0" parTransId="{DC8B11BD-85E0-4606-8697-27AE9E787DC9}" sibTransId="{0A516B3B-BB91-4B11-8365-A03A6F5379BF}"/>
    <dgm:cxn modelId="{9296EF45-782E-4C96-9263-B7A01553F626}" srcId="{E53F5520-E806-481D-9CF0-113B26E508C0}" destId="{2C0435EB-7F66-49A8-A038-D987DE2327A1}" srcOrd="1" destOrd="0" parTransId="{AD9DA15C-E854-4D15-86A7-714A8614BC58}" sibTransId="{F251623F-DBBC-40A9-BBD4-AB29545425D2}"/>
    <dgm:cxn modelId="{677D454E-AAF0-4875-83FE-50DCDA2552A2}" type="presOf" srcId="{0116385A-20BF-4F33-9B61-34D4B2D2F5AB}" destId="{6B37BE93-7670-48BD-BAED-B8C5F8B80CED}" srcOrd="0" destOrd="2" presId="urn:microsoft.com/office/officeart/2005/8/layout/target1"/>
    <dgm:cxn modelId="{4DFC8B6E-EB6B-4A85-8386-E41A13D9FC19}" srcId="{07014A5D-7FE9-4D11-A91B-803A1661E72E}" destId="{7E5C467E-2EF8-4331-800C-E8B8A1D3FF92}" srcOrd="2" destOrd="0" parTransId="{45F10E76-3CE6-4C9A-A95C-03948AE79A59}" sibTransId="{3D77D934-016B-4D09-BECD-D08DD1C9F7F9}"/>
    <dgm:cxn modelId="{5C1B924E-CAFF-48A4-BAAD-6FCD7CAFC2B3}" srcId="{ADEA739E-3929-4CEB-89D9-BA530BA49A9B}" destId="{0C33A251-1CEE-45B7-95A3-6927BCC9155E}" srcOrd="0" destOrd="0" parTransId="{C27707E0-486A-4699-9B32-9B665E48489E}" sibTransId="{6E8DF47B-97D6-4D09-B942-382D0356BAF5}"/>
    <dgm:cxn modelId="{F9087E70-EEB9-4D73-B6B4-CDE738171EBC}" type="presOf" srcId="{1C286773-5A4E-408D-8602-DAA80C286944}" destId="{B1904CEE-270F-455B-A5BB-608FB26A5F7C}" srcOrd="0" destOrd="4" presId="urn:microsoft.com/office/officeart/2005/8/layout/target1"/>
    <dgm:cxn modelId="{35B55571-EC76-44E4-BA3D-037265E3B651}" type="presOf" srcId="{7E5C467E-2EF8-4331-800C-E8B8A1D3FF92}" destId="{6B37BE93-7670-48BD-BAED-B8C5F8B80CED}" srcOrd="0" destOrd="3" presId="urn:microsoft.com/office/officeart/2005/8/layout/target1"/>
    <dgm:cxn modelId="{A152A671-7A1F-4D4D-903E-4F224DAE4994}" type="presOf" srcId="{3551D031-2B74-4E11-BF8C-74CD3B3291D8}" destId="{B1904CEE-270F-455B-A5BB-608FB26A5F7C}" srcOrd="0" destOrd="0" presId="urn:microsoft.com/office/officeart/2005/8/layout/target1"/>
    <dgm:cxn modelId="{53B4C475-E4FB-4768-9A59-2D6A6ECB64BF}" srcId="{07014A5D-7FE9-4D11-A91B-803A1661E72E}" destId="{0116385A-20BF-4F33-9B61-34D4B2D2F5AB}" srcOrd="1" destOrd="0" parTransId="{A3E9B84C-986C-45E0-BF98-74A63E71C8A5}" sibTransId="{89CFA400-BEF9-4F6D-879A-D32F46993ADA}"/>
    <dgm:cxn modelId="{37543156-57A7-47F3-A70D-7DE41BE35D7F}" type="presOf" srcId="{375C06A7-F376-4224-95D4-811C901F7866}" destId="{2B96547D-1ABC-479D-A073-BC75B44A2BF1}" srcOrd="0" destOrd="1" presId="urn:microsoft.com/office/officeart/2005/8/layout/target1"/>
    <dgm:cxn modelId="{48B63C7C-780B-4B66-AFF0-73DBFA668419}" srcId="{ADEA739E-3929-4CEB-89D9-BA530BA49A9B}" destId="{2BF5085B-06AB-4B00-B761-04EC4166FEC3}" srcOrd="2" destOrd="0" parTransId="{7D2C29E2-B28A-4F60-A442-CF945A9E0CBB}" sibTransId="{1347EF79-0CCD-4AB4-9CF0-FB7F26BCA703}"/>
    <dgm:cxn modelId="{0571047E-4053-4622-9223-56974AAD15E8}" type="presOf" srcId="{2C0435EB-7F66-49A8-A038-D987DE2327A1}" destId="{2B96547D-1ABC-479D-A073-BC75B44A2BF1}" srcOrd="0" destOrd="2" presId="urn:microsoft.com/office/officeart/2005/8/layout/target1"/>
    <dgm:cxn modelId="{43732F7F-EBEE-487E-93EB-919B090998C2}" srcId="{E53F5520-E806-481D-9CF0-113B26E508C0}" destId="{4C222E6B-602D-4E75-B0DB-C9D69D7721E7}" srcOrd="5" destOrd="0" parTransId="{D083C133-D276-419D-8F9D-53AC4055C9C1}" sibTransId="{B8DE394F-3166-4DFA-A0B0-FA194101C153}"/>
    <dgm:cxn modelId="{F647F680-D7DA-423A-8FDF-81BCD660FE8F}" type="presOf" srcId="{88F967AD-5106-47F7-AD82-45FB223E4FB4}" destId="{E89BE390-823A-4ED5-8566-CC08BE8D17C2}" srcOrd="0" destOrd="2" presId="urn:microsoft.com/office/officeart/2005/8/layout/target1"/>
    <dgm:cxn modelId="{45063982-1427-4A71-BC59-F9C96E4983F7}" type="presOf" srcId="{AEC2212D-C259-4C29-85A0-138313FE9AD9}" destId="{2B96547D-1ABC-479D-A073-BC75B44A2BF1}" srcOrd="0" destOrd="5" presId="urn:microsoft.com/office/officeart/2005/8/layout/target1"/>
    <dgm:cxn modelId="{1614CE83-E6F3-42B7-B012-749562894CC2}" type="presOf" srcId="{07014A5D-7FE9-4D11-A91B-803A1661E72E}" destId="{6B37BE93-7670-48BD-BAED-B8C5F8B80CED}" srcOrd="0" destOrd="0" presId="urn:microsoft.com/office/officeart/2005/8/layout/target1"/>
    <dgm:cxn modelId="{1869A384-45CC-4F64-9DA3-DCE1900492F6}" type="presOf" srcId="{E53F5520-E806-481D-9CF0-113B26E508C0}" destId="{2B96547D-1ABC-479D-A073-BC75B44A2BF1}" srcOrd="0" destOrd="0" presId="urn:microsoft.com/office/officeart/2005/8/layout/target1"/>
    <dgm:cxn modelId="{96D0D386-6F8A-4771-A158-D6B222BD97DD}" type="presOf" srcId="{5AF02A79-0B83-4D37-B830-6D126AA2680B}" destId="{2B96547D-1ABC-479D-A073-BC75B44A2BF1}" srcOrd="0" destOrd="3" presId="urn:microsoft.com/office/officeart/2005/8/layout/target1"/>
    <dgm:cxn modelId="{FAEFFA8D-EFF1-4A53-9023-920DAD3B2ADB}" type="presOf" srcId="{C37698F2-CF6A-4D4B-89E8-5F2FCEB78257}" destId="{B1904CEE-270F-455B-A5BB-608FB26A5F7C}" srcOrd="0" destOrd="3" presId="urn:microsoft.com/office/officeart/2005/8/layout/target1"/>
    <dgm:cxn modelId="{8C05E094-BD44-4C4A-B73E-DC8BC3DE2177}" srcId="{ADEA739E-3929-4CEB-89D9-BA530BA49A9B}" destId="{88F967AD-5106-47F7-AD82-45FB223E4FB4}" srcOrd="1" destOrd="0" parTransId="{2FE87DCE-4B84-484B-9555-4FD09CD9599E}" sibTransId="{A1A87C91-6C98-412E-B940-D32F4D811D93}"/>
    <dgm:cxn modelId="{5172D297-336A-4B44-9283-93D15E14869E}" type="presOf" srcId="{2BF5085B-06AB-4B00-B761-04EC4166FEC3}" destId="{E89BE390-823A-4ED5-8566-CC08BE8D17C2}" srcOrd="0" destOrd="3" presId="urn:microsoft.com/office/officeart/2005/8/layout/target1"/>
    <dgm:cxn modelId="{51D64E98-5B22-4885-AF63-1098F93FA1B1}" srcId="{3551D031-2B74-4E11-BF8C-74CD3B3291D8}" destId="{C37698F2-CF6A-4D4B-89E8-5F2FCEB78257}" srcOrd="2" destOrd="0" parTransId="{1D73A302-D911-4836-AA34-698509CD9D67}" sibTransId="{3CA63593-B941-4925-BD36-065A508B42E2}"/>
    <dgm:cxn modelId="{D2CE46A3-2572-4D38-97E3-88CF5A7F8ED7}" srcId="{E53F5520-E806-481D-9CF0-113B26E508C0}" destId="{46D33116-F7B5-4D3F-A699-CF6193B80E3E}" srcOrd="3" destOrd="0" parTransId="{1534C423-96D2-4A1D-9A98-EE941D33C1A0}" sibTransId="{463B149C-0A44-408E-B0A5-9A592BAB149D}"/>
    <dgm:cxn modelId="{92BE30A7-5681-4937-8644-A67021F2CEF5}" srcId="{07014A5D-7FE9-4D11-A91B-803A1661E72E}" destId="{61E1004B-A974-44FA-A84F-A31662F700FA}" srcOrd="3" destOrd="0" parTransId="{E53E1293-93B2-4211-865F-CFF186FCAD1A}" sibTransId="{A6850637-AD01-4BA2-934C-EF28A0880DD6}"/>
    <dgm:cxn modelId="{9A447CAB-7423-498C-B952-3C1D13E68287}" srcId="{3551D031-2B74-4E11-BF8C-74CD3B3291D8}" destId="{1C286773-5A4E-408D-8602-DAA80C286944}" srcOrd="3" destOrd="0" parTransId="{524BFD41-33B5-4D9E-8CAB-F9519B3F687D}" sibTransId="{19723EE4-14BB-4938-9F00-081595CF8760}"/>
    <dgm:cxn modelId="{343309BF-484C-4DB9-A82F-53B49AB3E6BD}" srcId="{E53F5520-E806-481D-9CF0-113B26E508C0}" destId="{AEC2212D-C259-4C29-85A0-138313FE9AD9}" srcOrd="4" destOrd="0" parTransId="{97CB7874-2D1A-4A19-9556-A340CC35E95C}" sibTransId="{E2316978-41A8-418C-8A5C-53A270E71B60}"/>
    <dgm:cxn modelId="{724AB8CB-49E9-4C96-A1A0-08B163135E9E}" srcId="{FC8F60DD-FA31-4104-9BC1-0D58719F0FBF}" destId="{ADEA739E-3929-4CEB-89D9-BA530BA49A9B}" srcOrd="1" destOrd="0" parTransId="{4D2E6CE7-2C73-416E-A8E5-44A9518EED19}" sibTransId="{3C51AD99-B208-4983-A358-255499F4FBA7}"/>
    <dgm:cxn modelId="{4E1A24CE-9D1E-4FFD-8C0D-DEEF43F0A965}" type="presOf" srcId="{46D33116-F7B5-4D3F-A699-CF6193B80E3E}" destId="{2B96547D-1ABC-479D-A073-BC75B44A2BF1}" srcOrd="0" destOrd="4" presId="urn:microsoft.com/office/officeart/2005/8/layout/target1"/>
    <dgm:cxn modelId="{AE8A88D0-13B5-43E1-B7F6-4E0C27BC73A6}" type="presOf" srcId="{4C222E6B-602D-4E75-B0DB-C9D69D7721E7}" destId="{2B96547D-1ABC-479D-A073-BC75B44A2BF1}" srcOrd="0" destOrd="6" presId="urn:microsoft.com/office/officeart/2005/8/layout/target1"/>
    <dgm:cxn modelId="{2CECF6D3-D233-4EA1-9D54-E8BD37A635D8}" type="presOf" srcId="{5660F868-7618-452F-94DF-5D461B98119A}" destId="{B1904CEE-270F-455B-A5BB-608FB26A5F7C}" srcOrd="0" destOrd="2" presId="urn:microsoft.com/office/officeart/2005/8/layout/target1"/>
    <dgm:cxn modelId="{EEA0ADE9-ADDE-4008-9CDA-F90D486E0C3A}" srcId="{E53F5520-E806-481D-9CF0-113B26E508C0}" destId="{5AF02A79-0B83-4D37-B830-6D126AA2680B}" srcOrd="2" destOrd="0" parTransId="{2F521024-0E30-477B-9C7A-4477FD7BC424}" sibTransId="{7321A557-A83F-434D-987E-3D0D529B5A6D}"/>
    <dgm:cxn modelId="{66ECCFF4-AA99-4F0E-870B-122323E9BEC3}" srcId="{FC8F60DD-FA31-4104-9BC1-0D58719F0FBF}" destId="{3551D031-2B74-4E11-BF8C-74CD3B3291D8}" srcOrd="0" destOrd="0" parTransId="{B18BB57E-5FC2-481E-82D6-3B3B1998692F}" sibTransId="{26A488F5-BB88-452A-B663-A69E75CEEA00}"/>
    <dgm:cxn modelId="{CA6B67FA-15FA-4711-88AB-2D72D94EE76F}" srcId="{3551D031-2B74-4E11-BF8C-74CD3B3291D8}" destId="{B9CF94CB-53C7-4B8C-8FFA-176AD6B8C0F5}" srcOrd="0" destOrd="0" parTransId="{323FFA22-64ED-4875-A71D-7B6EAE826BF0}" sibTransId="{499943E2-8C89-4A83-B7BC-AD176AFF41E5}"/>
    <dgm:cxn modelId="{1F3623FE-B216-4C2E-B2A8-D611B5D244D4}" type="presOf" srcId="{839B1703-98A2-4651-B162-DBCF0164C6C4}" destId="{E89BE390-823A-4ED5-8566-CC08BE8D17C2}" srcOrd="0" destOrd="4" presId="urn:microsoft.com/office/officeart/2005/8/layout/target1"/>
    <dgm:cxn modelId="{75265858-4D2B-4832-BF48-C5EFC3E7B8F1}" type="presParOf" srcId="{ADF4AC23-733E-465A-ADAD-26403CAA35CF}" destId="{99C2011A-F8EA-40D4-AA76-59696C01B3A1}" srcOrd="0" destOrd="0" presId="urn:microsoft.com/office/officeart/2005/8/layout/target1"/>
    <dgm:cxn modelId="{5EC4B6EF-B062-4EF5-8A14-882DB1CF3C3A}" type="presParOf" srcId="{ADF4AC23-733E-465A-ADAD-26403CAA35CF}" destId="{B1904CEE-270F-455B-A5BB-608FB26A5F7C}" srcOrd="1" destOrd="0" presId="urn:microsoft.com/office/officeart/2005/8/layout/target1"/>
    <dgm:cxn modelId="{1F404684-42FD-456A-ADC8-9C1AFEAC3AA9}" type="presParOf" srcId="{ADF4AC23-733E-465A-ADAD-26403CAA35CF}" destId="{7E08D2BD-A613-47E9-ABEE-AC281A812C99}" srcOrd="2" destOrd="0" presId="urn:microsoft.com/office/officeart/2005/8/layout/target1"/>
    <dgm:cxn modelId="{1EE07738-D9F4-424C-B2D1-6C9201E14F70}" type="presParOf" srcId="{ADF4AC23-733E-465A-ADAD-26403CAA35CF}" destId="{196CB2A3-DBA0-4294-821E-83194D9FFBE3}" srcOrd="3" destOrd="0" presId="urn:microsoft.com/office/officeart/2005/8/layout/target1"/>
    <dgm:cxn modelId="{B049D602-F762-4CFE-A721-E9C5C89AF4EF}" type="presParOf" srcId="{ADF4AC23-733E-465A-ADAD-26403CAA35CF}" destId="{5086A1F1-44A6-4ABA-8C4E-B01A1EBC13C6}" srcOrd="4" destOrd="0" presId="urn:microsoft.com/office/officeart/2005/8/layout/target1"/>
    <dgm:cxn modelId="{83DAA154-3C09-4C9C-928F-A2B60DB892B8}" type="presParOf" srcId="{ADF4AC23-733E-465A-ADAD-26403CAA35CF}" destId="{E89BE390-823A-4ED5-8566-CC08BE8D17C2}" srcOrd="5" destOrd="0" presId="urn:microsoft.com/office/officeart/2005/8/layout/target1"/>
    <dgm:cxn modelId="{BE4AC501-C05F-41F0-B18E-1F62F94A5642}" type="presParOf" srcId="{ADF4AC23-733E-465A-ADAD-26403CAA35CF}" destId="{299C3126-47DF-499B-8714-8098AC288D72}" srcOrd="6" destOrd="0" presId="urn:microsoft.com/office/officeart/2005/8/layout/target1"/>
    <dgm:cxn modelId="{2254C1E7-8D6F-4EFA-A316-54F3FEC17092}" type="presParOf" srcId="{ADF4AC23-733E-465A-ADAD-26403CAA35CF}" destId="{DAEFF8CC-25A0-44D0-BA64-BEF3987F0ECB}" srcOrd="7" destOrd="0" presId="urn:microsoft.com/office/officeart/2005/8/layout/target1"/>
    <dgm:cxn modelId="{37CC45F1-F767-484F-92B6-3462CF4E69CF}" type="presParOf" srcId="{ADF4AC23-733E-465A-ADAD-26403CAA35CF}" destId="{3BD4BD77-DCF5-4EF9-A588-A3914F26534E}" srcOrd="8" destOrd="0" presId="urn:microsoft.com/office/officeart/2005/8/layout/target1"/>
    <dgm:cxn modelId="{91C0EBEC-8C61-4928-BD7B-5E23F3C18FF0}" type="presParOf" srcId="{ADF4AC23-733E-465A-ADAD-26403CAA35CF}" destId="{6B37BE93-7670-48BD-BAED-B8C5F8B80CED}" srcOrd="9" destOrd="0" presId="urn:microsoft.com/office/officeart/2005/8/layout/target1"/>
    <dgm:cxn modelId="{42CD6A13-1EFC-495E-BAFE-396978477578}" type="presParOf" srcId="{ADF4AC23-733E-465A-ADAD-26403CAA35CF}" destId="{462AAC70-FDB3-4FD1-897B-44FA9C2447C2}" srcOrd="10" destOrd="0" presId="urn:microsoft.com/office/officeart/2005/8/layout/target1"/>
    <dgm:cxn modelId="{4BC98AE6-94F9-443B-A078-FF1884B5C30B}" type="presParOf" srcId="{ADF4AC23-733E-465A-ADAD-26403CAA35CF}" destId="{8E5BD395-E82E-4399-BF7F-DB1074D28663}" srcOrd="11" destOrd="0" presId="urn:microsoft.com/office/officeart/2005/8/layout/target1"/>
    <dgm:cxn modelId="{7A633A0B-D148-432F-87D3-F2BA83835A57}" type="presParOf" srcId="{ADF4AC23-733E-465A-ADAD-26403CAA35CF}" destId="{FA91EF34-8FD9-4037-9040-C900D3A0718E}" srcOrd="12" destOrd="0" presId="urn:microsoft.com/office/officeart/2005/8/layout/target1"/>
    <dgm:cxn modelId="{2490387B-639B-4E92-9375-E7158D334460}" type="presParOf" srcId="{ADF4AC23-733E-465A-ADAD-26403CAA35CF}" destId="{2B96547D-1ABC-479D-A073-BC75B44A2BF1}" srcOrd="13" destOrd="0" presId="urn:microsoft.com/office/officeart/2005/8/layout/target1"/>
    <dgm:cxn modelId="{7D58F073-3093-4473-9ED5-98CF4A147079}" type="presParOf" srcId="{ADF4AC23-733E-465A-ADAD-26403CAA35CF}" destId="{F1C193EF-53B7-4624-AFF4-BC5C1DBB9911}" srcOrd="14" destOrd="0" presId="urn:microsoft.com/office/officeart/2005/8/layout/target1"/>
    <dgm:cxn modelId="{BD6590F5-85ED-47F9-A616-BD337494BDD7}" type="presParOf" srcId="{ADF4AC23-733E-465A-ADAD-26403CAA35CF}" destId="{80A76062-07DC-46C1-ABD7-CC3DE3D7BA89}" srcOrd="15" destOrd="0" presId="urn:microsoft.com/office/officeart/2005/8/layout/target1"/>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91EF34-8FD9-4037-9040-C900D3A0718E}">
      <dsp:nvSpPr>
        <dsp:cNvPr id="0" name=""/>
        <dsp:cNvSpPr/>
      </dsp:nvSpPr>
      <dsp:spPr>
        <a:xfrm>
          <a:off x="1237250" y="1684579"/>
          <a:ext cx="5053738" cy="5053738"/>
        </a:xfrm>
        <a:prstGeom prst="ellipse">
          <a:avLst/>
        </a:prstGeom>
        <a:solidFill>
          <a:srgbClr val="727A6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BD4BD77-DCF5-4EF9-A588-A3914F26534E}">
      <dsp:nvSpPr>
        <dsp:cNvPr id="0" name=""/>
        <dsp:cNvSpPr/>
      </dsp:nvSpPr>
      <dsp:spPr>
        <a:xfrm>
          <a:off x="1959513" y="2406842"/>
          <a:ext cx="3609211" cy="3609211"/>
        </a:xfrm>
        <a:prstGeom prst="ellipse">
          <a:avLst/>
        </a:prstGeom>
        <a:solidFill>
          <a:srgbClr val="A3B48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086A1F1-44A6-4ABA-8C4E-B01A1EBC13C6}">
      <dsp:nvSpPr>
        <dsp:cNvPr id="0" name=""/>
        <dsp:cNvSpPr/>
      </dsp:nvSpPr>
      <dsp:spPr>
        <a:xfrm>
          <a:off x="2681356" y="3128685"/>
          <a:ext cx="2165526" cy="2165526"/>
        </a:xfrm>
        <a:prstGeom prst="ellipse">
          <a:avLst/>
        </a:prstGeom>
        <a:gradFill rotWithShape="0">
          <a:gsLst>
            <a:gs pos="0">
              <a:srgbClr val="B21720"/>
            </a:gs>
            <a:gs pos="50000">
              <a:srgbClr val="B21720"/>
            </a:gs>
            <a:gs pos="100000">
              <a:srgbClr val="B21720"/>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9C2011A-F8EA-40D4-AA76-59696C01B3A1}">
      <dsp:nvSpPr>
        <dsp:cNvPr id="0" name=""/>
        <dsp:cNvSpPr/>
      </dsp:nvSpPr>
      <dsp:spPr>
        <a:xfrm>
          <a:off x="3403198" y="3850527"/>
          <a:ext cx="721842" cy="72184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1904CEE-270F-455B-A5BB-608FB26A5F7C}">
      <dsp:nvSpPr>
        <dsp:cNvPr id="0" name=""/>
        <dsp:cNvSpPr/>
      </dsp:nvSpPr>
      <dsp:spPr>
        <a:xfrm>
          <a:off x="7106392" y="385474"/>
          <a:ext cx="2526869" cy="1208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t" anchorCtr="0">
          <a:noAutofit/>
        </a:bodyPr>
        <a:lstStyle/>
        <a:p>
          <a:pPr marL="0" lvl="0" indent="0" algn="l" defTabSz="711200">
            <a:lnSpc>
              <a:spcPct val="90000"/>
            </a:lnSpc>
            <a:spcBef>
              <a:spcPct val="0"/>
            </a:spcBef>
            <a:spcAft>
              <a:spcPct val="35000"/>
            </a:spcAft>
            <a:buNone/>
          </a:pPr>
          <a:r>
            <a:rPr lang="nl-NL" sz="1600" b="1" kern="1200" dirty="0"/>
            <a:t>ONDERNEMER</a:t>
          </a:r>
        </a:p>
        <a:p>
          <a:pPr marL="114300" lvl="1" indent="-114300" algn="l" defTabSz="533400">
            <a:lnSpc>
              <a:spcPct val="90000"/>
            </a:lnSpc>
            <a:spcBef>
              <a:spcPct val="0"/>
            </a:spcBef>
            <a:spcAft>
              <a:spcPct val="15000"/>
            </a:spcAft>
            <a:buChar char="•"/>
          </a:pPr>
          <a:r>
            <a:rPr lang="nl-NL" sz="1200" b="1" kern="1200" dirty="0"/>
            <a:t>Uitdaging</a:t>
          </a:r>
        </a:p>
        <a:p>
          <a:pPr marL="114300" lvl="1" indent="-114300" algn="l" defTabSz="533400">
            <a:lnSpc>
              <a:spcPct val="90000"/>
            </a:lnSpc>
            <a:spcBef>
              <a:spcPct val="0"/>
            </a:spcBef>
            <a:spcAft>
              <a:spcPct val="15000"/>
            </a:spcAft>
            <a:buChar char="•"/>
          </a:pPr>
          <a:r>
            <a:rPr lang="nl-NL" sz="1200" b="1" kern="1200" dirty="0"/>
            <a:t>Autonomie</a:t>
          </a:r>
        </a:p>
        <a:p>
          <a:pPr marL="114300" lvl="1" indent="-114300" algn="l" defTabSz="533400">
            <a:lnSpc>
              <a:spcPct val="90000"/>
            </a:lnSpc>
            <a:spcBef>
              <a:spcPct val="0"/>
            </a:spcBef>
            <a:spcAft>
              <a:spcPct val="15000"/>
            </a:spcAft>
            <a:buChar char="•"/>
          </a:pPr>
          <a:r>
            <a:rPr lang="nl-NL" sz="1200" b="1" kern="1200" dirty="0"/>
            <a:t>Balans tussen werk en privé</a:t>
          </a:r>
        </a:p>
        <a:p>
          <a:pPr marL="114300" lvl="1" indent="-114300" algn="l" defTabSz="533400">
            <a:lnSpc>
              <a:spcPct val="90000"/>
            </a:lnSpc>
            <a:spcBef>
              <a:spcPct val="0"/>
            </a:spcBef>
            <a:spcAft>
              <a:spcPct val="15000"/>
            </a:spcAft>
            <a:buChar char="•"/>
          </a:pPr>
          <a:r>
            <a:rPr lang="nl-NL" sz="1200" b="1" kern="1200" dirty="0"/>
            <a:t>Voldoening</a:t>
          </a:r>
        </a:p>
        <a:p>
          <a:pPr marL="114300" lvl="1" indent="-114300" algn="l" defTabSz="533400">
            <a:lnSpc>
              <a:spcPct val="90000"/>
            </a:lnSpc>
            <a:spcBef>
              <a:spcPct val="0"/>
            </a:spcBef>
            <a:spcAft>
              <a:spcPct val="15000"/>
            </a:spcAft>
            <a:buChar char="•"/>
          </a:pPr>
          <a:r>
            <a:rPr lang="nl-NL" sz="1200" b="1" kern="1200" dirty="0"/>
            <a:t>Financiële zekerheid</a:t>
          </a:r>
        </a:p>
      </dsp:txBody>
      <dsp:txXfrm>
        <a:off x="7106392" y="385474"/>
        <a:ext cx="2526869" cy="1208685"/>
      </dsp:txXfrm>
    </dsp:sp>
    <dsp:sp modelId="{7E08D2BD-A613-47E9-ABEE-AC281A812C99}">
      <dsp:nvSpPr>
        <dsp:cNvPr id="0" name=""/>
        <dsp:cNvSpPr/>
      </dsp:nvSpPr>
      <dsp:spPr>
        <a:xfrm>
          <a:off x="6501561" y="604342"/>
          <a:ext cx="631717"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196CB2A3-DBA0-4294-821E-83194D9FFBE3}">
      <dsp:nvSpPr>
        <dsp:cNvPr id="0" name=""/>
        <dsp:cNvSpPr/>
      </dsp:nvSpPr>
      <dsp:spPr>
        <a:xfrm rot="5400000">
          <a:off x="3326128" y="1002324"/>
          <a:ext cx="3571308" cy="2779556"/>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E89BE390-823A-4ED5-8566-CC08BE8D17C2}">
      <dsp:nvSpPr>
        <dsp:cNvPr id="0" name=""/>
        <dsp:cNvSpPr/>
      </dsp:nvSpPr>
      <dsp:spPr>
        <a:xfrm>
          <a:off x="7115337" y="1710713"/>
          <a:ext cx="2526869" cy="1208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t" anchorCtr="0">
          <a:noAutofit/>
        </a:bodyPr>
        <a:lstStyle/>
        <a:p>
          <a:pPr marL="0" lvl="0" indent="0" algn="l" defTabSz="711200">
            <a:lnSpc>
              <a:spcPct val="90000"/>
            </a:lnSpc>
            <a:spcBef>
              <a:spcPct val="0"/>
            </a:spcBef>
            <a:spcAft>
              <a:spcPct val="35000"/>
            </a:spcAft>
            <a:buNone/>
          </a:pPr>
          <a:r>
            <a:rPr lang="nl-NL" sz="1600" b="1" kern="1200" dirty="0"/>
            <a:t>BEDRIJF</a:t>
          </a:r>
        </a:p>
        <a:p>
          <a:pPr marL="114300" lvl="1" indent="-114300" algn="l" defTabSz="533400">
            <a:lnSpc>
              <a:spcPct val="90000"/>
            </a:lnSpc>
            <a:spcBef>
              <a:spcPct val="0"/>
            </a:spcBef>
            <a:spcAft>
              <a:spcPct val="15000"/>
            </a:spcAft>
            <a:buChar char="•"/>
          </a:pPr>
          <a:r>
            <a:rPr lang="nl-NL" sz="1200" b="1" kern="1200" dirty="0"/>
            <a:t>Management</a:t>
          </a:r>
        </a:p>
        <a:p>
          <a:pPr marL="114300" lvl="1" indent="-114300" algn="l" defTabSz="533400">
            <a:lnSpc>
              <a:spcPct val="90000"/>
            </a:lnSpc>
            <a:spcBef>
              <a:spcPct val="0"/>
            </a:spcBef>
            <a:spcAft>
              <a:spcPct val="15000"/>
            </a:spcAft>
            <a:buChar char="•"/>
          </a:pPr>
          <a:r>
            <a:rPr lang="nl-NL" sz="1200" b="1" kern="1200" dirty="0"/>
            <a:t>Klanten</a:t>
          </a:r>
        </a:p>
        <a:p>
          <a:pPr marL="114300" lvl="1" indent="-114300" algn="l" defTabSz="533400">
            <a:lnSpc>
              <a:spcPct val="90000"/>
            </a:lnSpc>
            <a:spcBef>
              <a:spcPct val="0"/>
            </a:spcBef>
            <a:spcAft>
              <a:spcPct val="15000"/>
            </a:spcAft>
            <a:buChar char="•"/>
          </a:pPr>
          <a:r>
            <a:rPr lang="nl-NL" sz="1200" b="1" kern="1200" dirty="0"/>
            <a:t>Operationele processen</a:t>
          </a:r>
        </a:p>
        <a:p>
          <a:pPr marL="114300" lvl="1" indent="-114300" algn="l" defTabSz="533400">
            <a:lnSpc>
              <a:spcPct val="90000"/>
            </a:lnSpc>
            <a:spcBef>
              <a:spcPct val="0"/>
            </a:spcBef>
            <a:spcAft>
              <a:spcPct val="15000"/>
            </a:spcAft>
            <a:buChar char="•"/>
          </a:pPr>
          <a:r>
            <a:rPr lang="nl-NL" sz="1200" b="1" kern="1200" dirty="0"/>
            <a:t>Financiële middelen</a:t>
          </a:r>
        </a:p>
      </dsp:txBody>
      <dsp:txXfrm>
        <a:off x="7115337" y="1710713"/>
        <a:ext cx="2526869" cy="1208685"/>
      </dsp:txXfrm>
    </dsp:sp>
    <dsp:sp modelId="{299C3126-47DF-499B-8714-8098AC288D72}">
      <dsp:nvSpPr>
        <dsp:cNvPr id="0" name=""/>
        <dsp:cNvSpPr/>
      </dsp:nvSpPr>
      <dsp:spPr>
        <a:xfrm>
          <a:off x="6501561" y="1813028"/>
          <a:ext cx="631717"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DAEFF8CC-25A0-44D0-BA64-BEF3987F0ECB}">
      <dsp:nvSpPr>
        <dsp:cNvPr id="0" name=""/>
        <dsp:cNvSpPr/>
      </dsp:nvSpPr>
      <dsp:spPr>
        <a:xfrm rot="5400000">
          <a:off x="3944369" y="2191216"/>
          <a:ext cx="2932852" cy="2177319"/>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6B37BE93-7670-48BD-BAED-B8C5F8B80CED}">
      <dsp:nvSpPr>
        <dsp:cNvPr id="0" name=""/>
        <dsp:cNvSpPr/>
      </dsp:nvSpPr>
      <dsp:spPr>
        <a:xfrm>
          <a:off x="7106392" y="2892505"/>
          <a:ext cx="2526869" cy="1208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t" anchorCtr="0">
          <a:noAutofit/>
        </a:bodyPr>
        <a:lstStyle/>
        <a:p>
          <a:pPr marL="0" lvl="0" indent="0" algn="l" defTabSz="622300">
            <a:lnSpc>
              <a:spcPct val="90000"/>
            </a:lnSpc>
            <a:spcBef>
              <a:spcPct val="0"/>
            </a:spcBef>
            <a:spcAft>
              <a:spcPct val="35000"/>
            </a:spcAft>
            <a:buNone/>
          </a:pPr>
          <a:r>
            <a:rPr lang="nl-NL" sz="1400" b="1" kern="1200" dirty="0"/>
            <a:t>MARKT </a:t>
          </a:r>
        </a:p>
        <a:p>
          <a:pPr marL="114300" lvl="1" indent="-114300" algn="l" defTabSz="533400">
            <a:lnSpc>
              <a:spcPct val="90000"/>
            </a:lnSpc>
            <a:spcBef>
              <a:spcPct val="0"/>
            </a:spcBef>
            <a:spcAft>
              <a:spcPct val="15000"/>
            </a:spcAft>
            <a:buChar char="•"/>
          </a:pPr>
          <a:r>
            <a:rPr lang="nl-NL" sz="1200" b="1" kern="1200" dirty="0"/>
            <a:t>Concurrentie</a:t>
          </a:r>
        </a:p>
        <a:p>
          <a:pPr marL="114300" lvl="1" indent="-114300" algn="l" defTabSz="533400">
            <a:lnSpc>
              <a:spcPct val="90000"/>
            </a:lnSpc>
            <a:spcBef>
              <a:spcPct val="0"/>
            </a:spcBef>
            <a:spcAft>
              <a:spcPct val="15000"/>
            </a:spcAft>
            <a:buChar char="•"/>
          </a:pPr>
          <a:r>
            <a:rPr lang="nl-NL" sz="1200" b="1" kern="1200" dirty="0"/>
            <a:t>Leveranciers</a:t>
          </a:r>
        </a:p>
        <a:p>
          <a:pPr marL="114300" lvl="1" indent="-114300" algn="l" defTabSz="533400">
            <a:lnSpc>
              <a:spcPct val="90000"/>
            </a:lnSpc>
            <a:spcBef>
              <a:spcPct val="0"/>
            </a:spcBef>
            <a:spcAft>
              <a:spcPct val="15000"/>
            </a:spcAft>
            <a:buChar char="•"/>
          </a:pPr>
          <a:r>
            <a:rPr lang="nl-NL" sz="1200" b="1" kern="1200" dirty="0"/>
            <a:t>Distributiekanalen</a:t>
          </a:r>
        </a:p>
        <a:p>
          <a:pPr marL="114300" lvl="1" indent="-114300" algn="l" defTabSz="533400">
            <a:lnSpc>
              <a:spcPct val="90000"/>
            </a:lnSpc>
            <a:spcBef>
              <a:spcPct val="0"/>
            </a:spcBef>
            <a:spcAft>
              <a:spcPct val="15000"/>
            </a:spcAft>
            <a:buChar char="•"/>
          </a:pPr>
          <a:r>
            <a:rPr lang="nl-NL" sz="1200" b="1" kern="1200" dirty="0"/>
            <a:t>Overheidsinstanties</a:t>
          </a:r>
          <a:endParaRPr lang="nl-NL" sz="1600" b="1" kern="1200" dirty="0"/>
        </a:p>
      </dsp:txBody>
      <dsp:txXfrm>
        <a:off x="7106392" y="2892505"/>
        <a:ext cx="2526869" cy="1208685"/>
      </dsp:txXfrm>
    </dsp:sp>
    <dsp:sp modelId="{462AAC70-FDB3-4FD1-897B-44FA9C2447C2}">
      <dsp:nvSpPr>
        <dsp:cNvPr id="0" name=""/>
        <dsp:cNvSpPr/>
      </dsp:nvSpPr>
      <dsp:spPr>
        <a:xfrm>
          <a:off x="6501561" y="3021714"/>
          <a:ext cx="631717"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8E5BD395-E82E-4399-BF7F-DB1074D28663}">
      <dsp:nvSpPr>
        <dsp:cNvPr id="0" name=""/>
        <dsp:cNvSpPr/>
      </dsp:nvSpPr>
      <dsp:spPr>
        <a:xfrm rot="5400000">
          <a:off x="4542816" y="3299248"/>
          <a:ext cx="2237121" cy="1680368"/>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2B96547D-1ABC-479D-A073-BC75B44A2BF1}">
      <dsp:nvSpPr>
        <dsp:cNvPr id="0" name=""/>
        <dsp:cNvSpPr/>
      </dsp:nvSpPr>
      <dsp:spPr>
        <a:xfrm>
          <a:off x="7097422" y="4110148"/>
          <a:ext cx="2526869" cy="1208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t" anchorCtr="0">
          <a:noAutofit/>
        </a:bodyPr>
        <a:lstStyle/>
        <a:p>
          <a:pPr marL="0" lvl="0" indent="0" algn="l" defTabSz="711200">
            <a:lnSpc>
              <a:spcPct val="90000"/>
            </a:lnSpc>
            <a:spcBef>
              <a:spcPct val="0"/>
            </a:spcBef>
            <a:spcAft>
              <a:spcPct val="35000"/>
            </a:spcAft>
            <a:buNone/>
          </a:pPr>
          <a:r>
            <a:rPr lang="nl-NL" sz="1600" b="1" kern="1200" dirty="0"/>
            <a:t>WERELD OM ONS HEEN</a:t>
          </a:r>
        </a:p>
        <a:p>
          <a:pPr marL="114300" lvl="1" indent="-114300" algn="l" defTabSz="533400">
            <a:lnSpc>
              <a:spcPct val="90000"/>
            </a:lnSpc>
            <a:spcBef>
              <a:spcPct val="0"/>
            </a:spcBef>
            <a:spcAft>
              <a:spcPct val="15000"/>
            </a:spcAft>
            <a:buChar char="•"/>
          </a:pPr>
          <a:r>
            <a:rPr lang="nl-NL" sz="1200" b="1" kern="1200" dirty="0"/>
            <a:t>Fysieke omgeving </a:t>
          </a:r>
        </a:p>
        <a:p>
          <a:pPr marL="114300" lvl="1" indent="-114300" algn="l" defTabSz="533400">
            <a:lnSpc>
              <a:spcPct val="90000"/>
            </a:lnSpc>
            <a:spcBef>
              <a:spcPct val="0"/>
            </a:spcBef>
            <a:spcAft>
              <a:spcPct val="15000"/>
            </a:spcAft>
            <a:buChar char="•"/>
          </a:pPr>
          <a:r>
            <a:rPr lang="nl-NL" sz="1200" b="1" kern="1200" dirty="0"/>
            <a:t>Economie</a:t>
          </a:r>
        </a:p>
        <a:p>
          <a:pPr marL="114300" lvl="1" indent="-114300" algn="l" defTabSz="533400">
            <a:lnSpc>
              <a:spcPct val="90000"/>
            </a:lnSpc>
            <a:spcBef>
              <a:spcPct val="0"/>
            </a:spcBef>
            <a:spcAft>
              <a:spcPct val="15000"/>
            </a:spcAft>
            <a:buChar char="•"/>
          </a:pPr>
          <a:r>
            <a:rPr lang="nl-NL" sz="1200" b="1" kern="1200" dirty="0"/>
            <a:t>Politiek</a:t>
          </a:r>
        </a:p>
        <a:p>
          <a:pPr marL="114300" lvl="1" indent="-114300" algn="l" defTabSz="533400">
            <a:lnSpc>
              <a:spcPct val="90000"/>
            </a:lnSpc>
            <a:spcBef>
              <a:spcPct val="0"/>
            </a:spcBef>
            <a:spcAft>
              <a:spcPct val="15000"/>
            </a:spcAft>
            <a:buChar char="•"/>
          </a:pPr>
          <a:r>
            <a:rPr lang="nl-NL" sz="1200" b="1" kern="1200" dirty="0"/>
            <a:t>Technologie</a:t>
          </a:r>
        </a:p>
        <a:p>
          <a:pPr marL="114300" lvl="1" indent="-114300" algn="l" defTabSz="533400">
            <a:lnSpc>
              <a:spcPct val="90000"/>
            </a:lnSpc>
            <a:spcBef>
              <a:spcPct val="0"/>
            </a:spcBef>
            <a:spcAft>
              <a:spcPct val="15000"/>
            </a:spcAft>
            <a:buChar char="•"/>
          </a:pPr>
          <a:r>
            <a:rPr lang="nl-NL" sz="1200" b="1" kern="1200" dirty="0"/>
            <a:t>Wetgeving</a:t>
          </a:r>
        </a:p>
        <a:p>
          <a:pPr marL="114300" lvl="1" indent="-114300" algn="l" defTabSz="533400">
            <a:lnSpc>
              <a:spcPct val="90000"/>
            </a:lnSpc>
            <a:spcBef>
              <a:spcPct val="0"/>
            </a:spcBef>
            <a:spcAft>
              <a:spcPct val="15000"/>
            </a:spcAft>
            <a:buChar char="•"/>
          </a:pPr>
          <a:r>
            <a:rPr lang="nl-NL" sz="1200" b="1" kern="1200" dirty="0"/>
            <a:t>Maatschappij</a:t>
          </a:r>
        </a:p>
      </dsp:txBody>
      <dsp:txXfrm>
        <a:off x="7097422" y="4110148"/>
        <a:ext cx="2526869" cy="1208685"/>
      </dsp:txXfrm>
    </dsp:sp>
    <dsp:sp modelId="{F1C193EF-53B7-4624-AFF4-BC5C1DBB9911}">
      <dsp:nvSpPr>
        <dsp:cNvPr id="0" name=""/>
        <dsp:cNvSpPr/>
      </dsp:nvSpPr>
      <dsp:spPr>
        <a:xfrm>
          <a:off x="6501561" y="4230400"/>
          <a:ext cx="631717"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80A76062-07DC-46C1-ABD7-CC3DE3D7BA89}">
      <dsp:nvSpPr>
        <dsp:cNvPr id="0" name=""/>
        <dsp:cNvSpPr/>
      </dsp:nvSpPr>
      <dsp:spPr>
        <a:xfrm rot="5400000">
          <a:off x="5142695" y="4411661"/>
          <a:ext cx="1537684" cy="1174151"/>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2:56:41.122"/>
    </inkml:context>
    <inkml:brush xml:id="br0">
      <inkml:brushProperty name="width" value="0.05" units="cm"/>
      <inkml:brushProperty name="height" value="0.05" units="cm"/>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5:57:57.676"/>
    </inkml:context>
    <inkml:brush xml:id="br0">
      <inkml:brushProperty name="width" value="0.05" units="cm"/>
      <inkml:brushProperty name="height" value="0.05" units="cm"/>
    </inkml:brush>
  </inkml:definitions>
  <inkml:trace contextRef="#ctx0" brushRef="#br0">1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5:58:04.584"/>
    </inkml:context>
    <inkml:brush xml:id="br0">
      <inkml:brushProperty name="width" value="0.05" units="cm"/>
      <inkml:brushProperty name="height" value="0.05" units="cm"/>
    </inkml:brush>
  </inkml:definitions>
  <inkml:trace contextRef="#ctx0" brushRef="#br0">1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5:58:05.333"/>
    </inkml:context>
    <inkml:brush xml:id="br0">
      <inkml:brushProperty name="width" value="0.05" units="cm"/>
      <inkml:brushProperty name="height" value="0.05" units="cm"/>
    </inkml:brush>
  </inkml:definitions>
  <inkml:trace contextRef="#ctx0" brushRef="#br0">0 0 24575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2:56:41.122"/>
    </inkml:context>
    <inkml:brush xml:id="br0">
      <inkml:brushProperty name="width" value="0.05" units="cm"/>
      <inkml:brushProperty name="height" value="0.05" units="cm"/>
    </inkml:brush>
  </inkml:definitions>
  <inkml:trace contextRef="#ctx0" brushRef="#br0">1 0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5:57:57.676"/>
    </inkml:context>
    <inkml:brush xml:id="br0">
      <inkml:brushProperty name="width" value="0.05" units="cm"/>
      <inkml:brushProperty name="height" value="0.05" units="cm"/>
    </inkml:brush>
  </inkml:definitions>
  <inkml:trace contextRef="#ctx0" brushRef="#br0">1 1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5:58:04.584"/>
    </inkml:context>
    <inkml:brush xml:id="br0">
      <inkml:brushProperty name="width" value="0.05" units="cm"/>
      <inkml:brushProperty name="height" value="0.05" units="cm"/>
    </inkml:brush>
  </inkml:definitions>
  <inkml:trace contextRef="#ctx0" brushRef="#br0">1 0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1T15:58:05.333"/>
    </inkml:context>
    <inkml:brush xml:id="br0">
      <inkml:brushProperty name="width" value="0.05" units="cm"/>
      <inkml:brushProperty name="height" value="0.05" units="cm"/>
    </inkml:brush>
  </inkml:definitions>
  <inkml:trace contextRef="#ctx0" brushRef="#br0">0 0 24575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2497E1-245E-4AE8-A91B-5669AD54B63A}" type="datetimeFigureOut">
              <a:rPr lang="nl-NL" smtClean="0"/>
              <a:t>25-4-2024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FFE2CD-796F-4AA7-81DA-3E1A1433AC80}" type="slidenum">
              <a:rPr lang="nl-NL" smtClean="0"/>
              <a:t>‹nr.›</a:t>
            </a:fld>
            <a:endParaRPr lang="nl-NL"/>
          </a:p>
        </p:txBody>
      </p:sp>
    </p:spTree>
    <p:extLst>
      <p:ext uri="{BB962C8B-B14F-4D97-AF65-F5344CB8AC3E}">
        <p14:creationId xmlns:p14="http://schemas.microsoft.com/office/powerpoint/2010/main" val="4061509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geheel is meer dan de som der delen”</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60E9D-13FA-421B-987C-6B99A1DA1FD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94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geheel is meer dan de som der delen”</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60E9D-13FA-421B-987C-6B99A1DA1FD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5246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dirty="0">
                <a:sym typeface="Wingdings" panose="05000000000000000000" pitchFamily="2" charset="2"/>
              </a:rPr>
              <a:t>De markt en de wereld om ons heen gaat Maurits dieper op in</a:t>
            </a:r>
          </a:p>
          <a:p>
            <a:pPr marL="171450" indent="-171450">
              <a:buFontTx/>
              <a:buChar char="-"/>
            </a:pPr>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FFE2CD-796F-4AA7-81DA-3E1A1433AC80}"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655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60E9D-13FA-421B-987C-6B99A1DA1FD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0827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9FFE2CD-796F-4AA7-81DA-3E1A1433AC80}" type="slidenum">
              <a:rPr lang="nl-NL" smtClean="0"/>
              <a:t>7</a:t>
            </a:fld>
            <a:endParaRPr lang="nl-NL"/>
          </a:p>
        </p:txBody>
      </p:sp>
    </p:spTree>
    <p:extLst>
      <p:ext uri="{BB962C8B-B14F-4D97-AF65-F5344CB8AC3E}">
        <p14:creationId xmlns:p14="http://schemas.microsoft.com/office/powerpoint/2010/main" val="897484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2.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D90ED7-B194-42AD-8685-F1C0ADF5A28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A43E0BC-02CF-4F9B-8F0B-7245E66593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E5D6556-0C90-4519-A574-9EBF1E174CCC}"/>
              </a:ext>
            </a:extLst>
          </p:cNvPr>
          <p:cNvSpPr>
            <a:spLocks noGrp="1"/>
          </p:cNvSpPr>
          <p:nvPr>
            <p:ph type="dt" sz="half" idx="10"/>
          </p:nvPr>
        </p:nvSpPr>
        <p:spPr/>
        <p:txBody>
          <a:bodyPr/>
          <a:lstStyle/>
          <a:p>
            <a:fld id="{035D6021-D4A4-4518-99E3-5AE59E09EC3B}" type="datetimeFigureOut">
              <a:rPr lang="nl-NL" smtClean="0"/>
              <a:t>25-4-2024</a:t>
            </a:fld>
            <a:endParaRPr lang="nl-NL"/>
          </a:p>
        </p:txBody>
      </p:sp>
      <p:sp>
        <p:nvSpPr>
          <p:cNvPr id="5" name="Tijdelijke aanduiding voor voettekst 4">
            <a:extLst>
              <a:ext uri="{FF2B5EF4-FFF2-40B4-BE49-F238E27FC236}">
                <a16:creationId xmlns:a16="http://schemas.microsoft.com/office/drawing/2014/main" id="{87D17BE4-9645-4BA0-B50F-373957E0AB4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DD808F6-2665-4D6D-9186-0DBD6335FD36}"/>
              </a:ext>
            </a:extLst>
          </p:cNvPr>
          <p:cNvSpPr>
            <a:spLocks noGrp="1"/>
          </p:cNvSpPr>
          <p:nvPr>
            <p:ph type="sldNum" sz="quarter" idx="12"/>
          </p:nvPr>
        </p:nvSpPr>
        <p:spPr/>
        <p:txBody>
          <a:bodyPr/>
          <a:lstStyle/>
          <a:p>
            <a:fld id="{F4F1A3F7-A93B-46D5-9AAD-D4E852761210}" type="slidenum">
              <a:rPr lang="nl-NL" smtClean="0"/>
              <a:t>‹nr.›</a:t>
            </a:fld>
            <a:endParaRPr lang="nl-NL"/>
          </a:p>
        </p:txBody>
      </p:sp>
    </p:spTree>
    <p:extLst>
      <p:ext uri="{BB962C8B-B14F-4D97-AF65-F5344CB8AC3E}">
        <p14:creationId xmlns:p14="http://schemas.microsoft.com/office/powerpoint/2010/main" val="1740758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D0E7CD-8732-4219-BD27-16BFC8314F0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0B41AB4-B210-4678-92E8-18E160140B9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0CB17BA-6859-47BD-B100-8B7AA9B14888}"/>
              </a:ext>
            </a:extLst>
          </p:cNvPr>
          <p:cNvSpPr>
            <a:spLocks noGrp="1"/>
          </p:cNvSpPr>
          <p:nvPr>
            <p:ph type="dt" sz="half" idx="10"/>
          </p:nvPr>
        </p:nvSpPr>
        <p:spPr/>
        <p:txBody>
          <a:bodyPr/>
          <a:lstStyle/>
          <a:p>
            <a:fld id="{035D6021-D4A4-4518-99E3-5AE59E09EC3B}" type="datetimeFigureOut">
              <a:rPr lang="nl-NL" smtClean="0"/>
              <a:t>25-4-2024</a:t>
            </a:fld>
            <a:endParaRPr lang="nl-NL"/>
          </a:p>
        </p:txBody>
      </p:sp>
      <p:sp>
        <p:nvSpPr>
          <p:cNvPr id="5" name="Tijdelijke aanduiding voor voettekst 4">
            <a:extLst>
              <a:ext uri="{FF2B5EF4-FFF2-40B4-BE49-F238E27FC236}">
                <a16:creationId xmlns:a16="http://schemas.microsoft.com/office/drawing/2014/main" id="{CC559CB8-DF7A-4320-AB2F-F329BB4F677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DF7C075-CE84-4B4B-AE86-D0834B85F266}"/>
              </a:ext>
            </a:extLst>
          </p:cNvPr>
          <p:cNvSpPr>
            <a:spLocks noGrp="1"/>
          </p:cNvSpPr>
          <p:nvPr>
            <p:ph type="sldNum" sz="quarter" idx="12"/>
          </p:nvPr>
        </p:nvSpPr>
        <p:spPr/>
        <p:txBody>
          <a:bodyPr/>
          <a:lstStyle/>
          <a:p>
            <a:fld id="{F4F1A3F7-A93B-46D5-9AAD-D4E852761210}" type="slidenum">
              <a:rPr lang="nl-NL" smtClean="0"/>
              <a:t>‹nr.›</a:t>
            </a:fld>
            <a:endParaRPr lang="nl-NL"/>
          </a:p>
        </p:txBody>
      </p:sp>
    </p:spTree>
    <p:extLst>
      <p:ext uri="{BB962C8B-B14F-4D97-AF65-F5344CB8AC3E}">
        <p14:creationId xmlns:p14="http://schemas.microsoft.com/office/powerpoint/2010/main" val="4031411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5668FBA-A392-45F1-AD88-296D0FFF3868}"/>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DC6D23F-4D88-40AD-9C36-3A6F6B0C2F5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42B9B15-49FB-482C-8C8C-8833E3D699BD}"/>
              </a:ext>
            </a:extLst>
          </p:cNvPr>
          <p:cNvSpPr>
            <a:spLocks noGrp="1"/>
          </p:cNvSpPr>
          <p:nvPr>
            <p:ph type="dt" sz="half" idx="10"/>
          </p:nvPr>
        </p:nvSpPr>
        <p:spPr/>
        <p:txBody>
          <a:bodyPr/>
          <a:lstStyle/>
          <a:p>
            <a:fld id="{035D6021-D4A4-4518-99E3-5AE59E09EC3B}" type="datetimeFigureOut">
              <a:rPr lang="nl-NL" smtClean="0"/>
              <a:t>25-4-2024</a:t>
            </a:fld>
            <a:endParaRPr lang="nl-NL"/>
          </a:p>
        </p:txBody>
      </p:sp>
      <p:sp>
        <p:nvSpPr>
          <p:cNvPr id="5" name="Tijdelijke aanduiding voor voettekst 4">
            <a:extLst>
              <a:ext uri="{FF2B5EF4-FFF2-40B4-BE49-F238E27FC236}">
                <a16:creationId xmlns:a16="http://schemas.microsoft.com/office/drawing/2014/main" id="{CF377C66-BE38-4B25-A50A-3FD945595ED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E35C738-BAD5-412E-84DA-9D8FEDF185A8}"/>
              </a:ext>
            </a:extLst>
          </p:cNvPr>
          <p:cNvSpPr>
            <a:spLocks noGrp="1"/>
          </p:cNvSpPr>
          <p:nvPr>
            <p:ph type="sldNum" sz="quarter" idx="12"/>
          </p:nvPr>
        </p:nvSpPr>
        <p:spPr/>
        <p:txBody>
          <a:bodyPr/>
          <a:lstStyle/>
          <a:p>
            <a:fld id="{F4F1A3F7-A93B-46D5-9AAD-D4E852761210}" type="slidenum">
              <a:rPr lang="nl-NL" smtClean="0"/>
              <a:t>‹nr.›</a:t>
            </a:fld>
            <a:endParaRPr lang="nl-NL"/>
          </a:p>
        </p:txBody>
      </p:sp>
    </p:spTree>
    <p:extLst>
      <p:ext uri="{BB962C8B-B14F-4D97-AF65-F5344CB8AC3E}">
        <p14:creationId xmlns:p14="http://schemas.microsoft.com/office/powerpoint/2010/main" val="3364310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257220" y="1936524"/>
            <a:ext cx="7876675" cy="314653"/>
          </a:xfrm>
        </p:spPr>
        <p:txBody>
          <a:bodyPr anchor="t">
            <a:normAutofit/>
          </a:bodyPr>
          <a:lstStyle>
            <a:lvl1pPr algn="l">
              <a:defRPr sz="2000" baseline="0"/>
            </a:lvl1pPr>
          </a:lstStyle>
          <a:p>
            <a:r>
              <a:rPr lang="nl-NL" dirty="0"/>
              <a:t>Klik hier om de titel in te voeren</a:t>
            </a:r>
          </a:p>
        </p:txBody>
      </p:sp>
      <p:sp>
        <p:nvSpPr>
          <p:cNvPr id="3" name="Ondertitel 2"/>
          <p:cNvSpPr>
            <a:spLocks noGrp="1"/>
          </p:cNvSpPr>
          <p:nvPr>
            <p:ph type="subTitle" idx="1" hasCustomPrompt="1"/>
          </p:nvPr>
        </p:nvSpPr>
        <p:spPr>
          <a:xfrm>
            <a:off x="1257220" y="2262489"/>
            <a:ext cx="7876675" cy="326839"/>
          </a:xfrm>
        </p:spPr>
        <p:txBody>
          <a:bodyPr lIns="0">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Vrijdag 22 mei 2015</a:t>
            </a:r>
          </a:p>
        </p:txBody>
      </p:sp>
      <p:pic>
        <p:nvPicPr>
          <p:cNvPr id="1030" name="Picture 6">
            <a:extLst>
              <a:ext uri="{FF2B5EF4-FFF2-40B4-BE49-F238E27FC236}">
                <a16:creationId xmlns:a16="http://schemas.microsoft.com/office/drawing/2014/main" id="{39E061ED-6702-4B61-90FA-278289EA0B9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5058" b="5058"/>
          <a:stretch/>
        </p:blipFill>
        <p:spPr bwMode="auto">
          <a:xfrm>
            <a:off x="0" y="2703537"/>
            <a:ext cx="12192000" cy="3655699"/>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a:extLst>
              <a:ext uri="{FF2B5EF4-FFF2-40B4-BE49-F238E27FC236}">
                <a16:creationId xmlns:a16="http://schemas.microsoft.com/office/drawing/2014/main" id="{8F391F39-0930-4301-9B12-F9DE48C7B362}"/>
              </a:ext>
            </a:extLst>
          </p:cNvPr>
          <p:cNvSpPr/>
          <p:nvPr userDrawn="1"/>
        </p:nvSpPr>
        <p:spPr>
          <a:xfrm>
            <a:off x="573578" y="315885"/>
            <a:ext cx="11296997" cy="93933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9C73A214-8698-4A86-B6F6-A29732BB3AAB}"/>
              </a:ext>
            </a:extLst>
          </p:cNvPr>
          <p:cNvSpPr/>
          <p:nvPr userDrawn="1"/>
        </p:nvSpPr>
        <p:spPr>
          <a:xfrm>
            <a:off x="11513127" y="6359236"/>
            <a:ext cx="357448" cy="1142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72D465A4-4DE6-446A-AAD7-5B5D1000EC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46819" y="4671754"/>
            <a:ext cx="723461" cy="2312881"/>
          </a:xfrm>
          <a:prstGeom prst="rect">
            <a:avLst/>
          </a:prstGeom>
        </p:spPr>
      </p:pic>
      <p:sp>
        <p:nvSpPr>
          <p:cNvPr id="11" name="Rechthoek 10">
            <a:extLst>
              <a:ext uri="{FF2B5EF4-FFF2-40B4-BE49-F238E27FC236}">
                <a16:creationId xmlns:a16="http://schemas.microsoft.com/office/drawing/2014/main" id="{03C215FB-E306-424C-B9AE-FB765E764952}"/>
              </a:ext>
            </a:extLst>
          </p:cNvPr>
          <p:cNvSpPr/>
          <p:nvPr userDrawn="1"/>
        </p:nvSpPr>
        <p:spPr>
          <a:xfrm>
            <a:off x="1119712" y="-182880"/>
            <a:ext cx="45719" cy="33417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D689B87E-B2AB-4988-91A5-A53512AC5864}"/>
              </a:ext>
            </a:extLst>
          </p:cNvPr>
          <p:cNvSpPr/>
          <p:nvPr userDrawn="1"/>
        </p:nvSpPr>
        <p:spPr>
          <a:xfrm>
            <a:off x="1119712" y="2703537"/>
            <a:ext cx="4976288" cy="4666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Titel 1">
            <a:extLst>
              <a:ext uri="{FF2B5EF4-FFF2-40B4-BE49-F238E27FC236}">
                <a16:creationId xmlns:a16="http://schemas.microsoft.com/office/drawing/2014/main" id="{E205E332-40C0-448C-844D-E5CEA548B06B}"/>
              </a:ext>
            </a:extLst>
          </p:cNvPr>
          <p:cNvSpPr txBox="1">
            <a:spLocks/>
          </p:cNvSpPr>
          <p:nvPr userDrawn="1"/>
        </p:nvSpPr>
        <p:spPr>
          <a:xfrm>
            <a:off x="1267325" y="2775151"/>
            <a:ext cx="7876675" cy="314653"/>
          </a:xfrm>
          <a:prstGeom prst="rect">
            <a:avLst/>
          </a:prstGeom>
        </p:spPr>
        <p:txBody>
          <a:bodyPr vert="horz" lIns="0" tIns="45720" rIns="91440" bIns="45720" rtlCol="0" anchor="t">
            <a:normAutofit/>
          </a:bodyPr>
          <a:lstStyle>
            <a:lvl1pPr algn="l" defTabSz="914400" rtl="0" eaLnBrk="1" latinLnBrk="0" hangingPunct="1">
              <a:lnSpc>
                <a:spcPct val="90000"/>
              </a:lnSpc>
              <a:spcBef>
                <a:spcPct val="0"/>
              </a:spcBef>
              <a:buNone/>
              <a:defRPr sz="2000" b="1" kern="1200" cap="all" baseline="0">
                <a:solidFill>
                  <a:schemeClr val="tx1"/>
                </a:solidFill>
                <a:latin typeface="+mj-lt"/>
                <a:ea typeface="+mj-ea"/>
                <a:cs typeface="+mj-cs"/>
              </a:defRPr>
            </a:lvl1pPr>
          </a:lstStyle>
          <a:p>
            <a:r>
              <a:rPr lang="en-US" sz="1600" dirty="0">
                <a:solidFill>
                  <a:srgbClr val="FFFFFF"/>
                </a:solidFill>
              </a:rPr>
              <a:t>P</a:t>
            </a:r>
            <a:r>
              <a:rPr lang="nl-NL" sz="1600" dirty="0">
                <a:solidFill>
                  <a:srgbClr val="FFFFFF"/>
                </a:solidFill>
              </a:rPr>
              <a:t>ROJECTEN</a:t>
            </a:r>
          </a:p>
        </p:txBody>
      </p:sp>
      <p:grpSp>
        <p:nvGrpSpPr>
          <p:cNvPr id="15" name="Groep 14">
            <a:extLst>
              <a:ext uri="{FF2B5EF4-FFF2-40B4-BE49-F238E27FC236}">
                <a16:creationId xmlns:a16="http://schemas.microsoft.com/office/drawing/2014/main" id="{CB91426F-EB8F-409A-A34B-2DA4E19429AE}"/>
              </a:ext>
            </a:extLst>
          </p:cNvPr>
          <p:cNvGrpSpPr/>
          <p:nvPr userDrawn="1"/>
        </p:nvGrpSpPr>
        <p:grpSpPr>
          <a:xfrm>
            <a:off x="10360774" y="136298"/>
            <a:ext cx="1509801" cy="1581150"/>
            <a:chOff x="10360774" y="136298"/>
            <a:chExt cx="1509801" cy="1581150"/>
          </a:xfrm>
        </p:grpSpPr>
        <p:sp>
          <p:nvSpPr>
            <p:cNvPr id="13" name="Rechthoek 12">
              <a:extLst>
                <a:ext uri="{FF2B5EF4-FFF2-40B4-BE49-F238E27FC236}">
                  <a16:creationId xmlns:a16="http://schemas.microsoft.com/office/drawing/2014/main" id="{C1CE9B2D-1A6B-497B-ABD4-438643F9DC21}"/>
                </a:ext>
              </a:extLst>
            </p:cNvPr>
            <p:cNvSpPr/>
            <p:nvPr userDrawn="1"/>
          </p:nvSpPr>
          <p:spPr>
            <a:xfrm>
              <a:off x="11696007" y="1155469"/>
              <a:ext cx="174568" cy="21396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a:extLst>
                <a:ext uri="{FF2B5EF4-FFF2-40B4-BE49-F238E27FC236}">
                  <a16:creationId xmlns:a16="http://schemas.microsoft.com/office/drawing/2014/main" id="{99919A10-E0B5-42F3-A0B4-C1746201B1D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8969"/>
            <a:stretch/>
          </p:blipFill>
          <p:spPr>
            <a:xfrm>
              <a:off x="10360774" y="136298"/>
              <a:ext cx="1395153" cy="1581150"/>
            </a:xfrm>
            <a:prstGeom prst="rect">
              <a:avLst/>
            </a:prstGeom>
          </p:spPr>
        </p:pic>
      </p:grpSp>
    </p:spTree>
    <p:extLst>
      <p:ext uri="{BB962C8B-B14F-4D97-AF65-F5344CB8AC3E}">
        <p14:creationId xmlns:p14="http://schemas.microsoft.com/office/powerpoint/2010/main" val="3140349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a:t>Klik om de stijl te bewerken</a:t>
            </a:r>
          </a:p>
        </p:txBody>
      </p:sp>
      <p:sp>
        <p:nvSpPr>
          <p:cNvPr id="4" name="Tijdelijke aanduiding voor tekst 4"/>
          <p:cNvSpPr>
            <a:spLocks noGrp="1"/>
          </p:cNvSpPr>
          <p:nvPr>
            <p:ph type="body" sz="quarter" idx="10"/>
          </p:nvPr>
        </p:nvSpPr>
        <p:spPr>
          <a:xfrm>
            <a:off x="730249" y="1876932"/>
            <a:ext cx="10066339" cy="3890211"/>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392766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3" name="Tijdelijke aanduiding voor inhoud 2"/>
          <p:cNvSpPr>
            <a:spLocks noGrp="1"/>
          </p:cNvSpPr>
          <p:nvPr>
            <p:ph sz="half" idx="1"/>
          </p:nvPr>
        </p:nvSpPr>
        <p:spPr>
          <a:xfrm>
            <a:off x="838203" y="1825625"/>
            <a:ext cx="4624137"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4" y="1825625"/>
            <a:ext cx="4624137"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279807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839791" y="1681163"/>
            <a:ext cx="4601476"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4" name="Tijdelijke aanduiding voor inhoud 3"/>
          <p:cNvSpPr>
            <a:spLocks noGrp="1"/>
          </p:cNvSpPr>
          <p:nvPr>
            <p:ph sz="half" idx="2"/>
          </p:nvPr>
        </p:nvSpPr>
        <p:spPr>
          <a:xfrm>
            <a:off x="839791" y="2505075"/>
            <a:ext cx="4601476" cy="3684588"/>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p:cNvSpPr>
            <a:spLocks noGrp="1"/>
          </p:cNvSpPr>
          <p:nvPr>
            <p:ph type="body" sz="quarter" idx="3"/>
          </p:nvPr>
        </p:nvSpPr>
        <p:spPr>
          <a:xfrm>
            <a:off x="6172204" y="1681163"/>
            <a:ext cx="462413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6" name="Tijdelijke aanduiding voor inhoud 5"/>
          <p:cNvSpPr>
            <a:spLocks noGrp="1"/>
          </p:cNvSpPr>
          <p:nvPr>
            <p:ph sz="quarter" idx="4"/>
          </p:nvPr>
        </p:nvSpPr>
        <p:spPr>
          <a:xfrm>
            <a:off x="6172204" y="2505075"/>
            <a:ext cx="462413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tel 10"/>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904583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147418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183188" y="1603774"/>
            <a:ext cx="5613149" cy="4257276"/>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tekst 3"/>
          <p:cNvSpPr>
            <a:spLocks noGrp="1"/>
          </p:cNvSpPr>
          <p:nvPr>
            <p:ph type="body" sz="half" idx="2"/>
          </p:nvPr>
        </p:nvSpPr>
        <p:spPr>
          <a:xfrm>
            <a:off x="839788" y="1604211"/>
            <a:ext cx="3932237" cy="42647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 om de modelstijlen te bewerken</a:t>
            </a:r>
          </a:p>
        </p:txBody>
      </p:sp>
      <p:sp>
        <p:nvSpPr>
          <p:cNvPr id="9" name="Titel 8"/>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1563278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3" name="Tijdelijke aanduiding voor afbeelding 2"/>
          <p:cNvSpPr>
            <a:spLocks noGrp="1"/>
          </p:cNvSpPr>
          <p:nvPr>
            <p:ph type="pic" idx="1"/>
          </p:nvPr>
        </p:nvSpPr>
        <p:spPr>
          <a:xfrm>
            <a:off x="5183188" y="1628274"/>
            <a:ext cx="5565023" cy="42327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839788" y="1627746"/>
            <a:ext cx="3932237" cy="42412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 om de modelstijlen te bewerken</a:t>
            </a:r>
          </a:p>
        </p:txBody>
      </p:sp>
    </p:spTree>
    <p:extLst>
      <p:ext uri="{BB962C8B-B14F-4D97-AF65-F5344CB8AC3E}">
        <p14:creationId xmlns:p14="http://schemas.microsoft.com/office/powerpoint/2010/main" val="31612760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Sectiekop">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a:t>Klik om de stijl te bewerken</a:t>
            </a:r>
          </a:p>
        </p:txBody>
      </p:sp>
      <p:sp>
        <p:nvSpPr>
          <p:cNvPr id="4" name="Tijdelijke aanduiding voor tekst 4"/>
          <p:cNvSpPr>
            <a:spLocks noGrp="1"/>
          </p:cNvSpPr>
          <p:nvPr>
            <p:ph type="body" sz="quarter" idx="10"/>
          </p:nvPr>
        </p:nvSpPr>
        <p:spPr>
          <a:xfrm>
            <a:off x="730249" y="1876932"/>
            <a:ext cx="10066339" cy="3890211"/>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284460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F9A8B2-587C-421E-A79A-4082517E498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B3576E1-5898-4F78-B7A5-746D8BD7B0A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EC82F42-BBAA-4F95-947C-CB88D8C96910}"/>
              </a:ext>
            </a:extLst>
          </p:cNvPr>
          <p:cNvSpPr>
            <a:spLocks noGrp="1"/>
          </p:cNvSpPr>
          <p:nvPr>
            <p:ph type="dt" sz="half" idx="10"/>
          </p:nvPr>
        </p:nvSpPr>
        <p:spPr/>
        <p:txBody>
          <a:bodyPr/>
          <a:lstStyle/>
          <a:p>
            <a:fld id="{035D6021-D4A4-4518-99E3-5AE59E09EC3B}" type="datetimeFigureOut">
              <a:rPr lang="nl-NL" smtClean="0"/>
              <a:t>25-4-2024</a:t>
            </a:fld>
            <a:endParaRPr lang="nl-NL"/>
          </a:p>
        </p:txBody>
      </p:sp>
      <p:sp>
        <p:nvSpPr>
          <p:cNvPr id="5" name="Tijdelijke aanduiding voor voettekst 4">
            <a:extLst>
              <a:ext uri="{FF2B5EF4-FFF2-40B4-BE49-F238E27FC236}">
                <a16:creationId xmlns:a16="http://schemas.microsoft.com/office/drawing/2014/main" id="{95A4264A-0DA6-4916-8639-F98867ED89F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D815A71-F615-4385-8C7E-A1463B196815}"/>
              </a:ext>
            </a:extLst>
          </p:cNvPr>
          <p:cNvSpPr>
            <a:spLocks noGrp="1"/>
          </p:cNvSpPr>
          <p:nvPr>
            <p:ph type="sldNum" sz="quarter" idx="12"/>
          </p:nvPr>
        </p:nvSpPr>
        <p:spPr/>
        <p:txBody>
          <a:bodyPr/>
          <a:lstStyle/>
          <a:p>
            <a:fld id="{F4F1A3F7-A93B-46D5-9AAD-D4E852761210}" type="slidenum">
              <a:rPr lang="nl-NL" smtClean="0"/>
              <a:t>‹nr.›</a:t>
            </a:fld>
            <a:endParaRPr lang="nl-NL"/>
          </a:p>
        </p:txBody>
      </p:sp>
    </p:spTree>
    <p:extLst>
      <p:ext uri="{BB962C8B-B14F-4D97-AF65-F5344CB8AC3E}">
        <p14:creationId xmlns:p14="http://schemas.microsoft.com/office/powerpoint/2010/main" val="25342944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Sectiekop">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a:t>Klik om de stijl te bewerken</a:t>
            </a:r>
          </a:p>
        </p:txBody>
      </p:sp>
      <p:sp>
        <p:nvSpPr>
          <p:cNvPr id="4" name="Tijdelijke aanduiding voor tekst 4"/>
          <p:cNvSpPr>
            <a:spLocks noGrp="1"/>
          </p:cNvSpPr>
          <p:nvPr>
            <p:ph type="body" sz="quarter" idx="10"/>
          </p:nvPr>
        </p:nvSpPr>
        <p:spPr>
          <a:xfrm>
            <a:off x="730249" y="1876932"/>
            <a:ext cx="10066339" cy="3890211"/>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094982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Sectiekop">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a:t>Klik om de stijl te bewerken</a:t>
            </a:r>
          </a:p>
        </p:txBody>
      </p:sp>
      <p:sp>
        <p:nvSpPr>
          <p:cNvPr id="4" name="Tijdelijke aanduiding voor tekst 4"/>
          <p:cNvSpPr>
            <a:spLocks noGrp="1"/>
          </p:cNvSpPr>
          <p:nvPr>
            <p:ph type="body" sz="quarter" idx="10"/>
          </p:nvPr>
        </p:nvSpPr>
        <p:spPr>
          <a:xfrm>
            <a:off x="730249" y="1876932"/>
            <a:ext cx="10066339" cy="3890211"/>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8493043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Sectiekop">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a:t>Klik om de stijl te bewerken</a:t>
            </a:r>
          </a:p>
        </p:txBody>
      </p:sp>
      <p:sp>
        <p:nvSpPr>
          <p:cNvPr id="4" name="Tijdelijke aanduiding voor tekst 4"/>
          <p:cNvSpPr>
            <a:spLocks noGrp="1"/>
          </p:cNvSpPr>
          <p:nvPr>
            <p:ph type="body" sz="quarter" idx="10"/>
          </p:nvPr>
        </p:nvSpPr>
        <p:spPr>
          <a:xfrm>
            <a:off x="730249" y="1876932"/>
            <a:ext cx="10066339" cy="3890211"/>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4431650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Sectiekop">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a:t>Klik om de stijl te bewerken</a:t>
            </a:r>
          </a:p>
        </p:txBody>
      </p:sp>
      <p:sp>
        <p:nvSpPr>
          <p:cNvPr id="4" name="Tijdelijke aanduiding voor tekst 4"/>
          <p:cNvSpPr>
            <a:spLocks noGrp="1"/>
          </p:cNvSpPr>
          <p:nvPr>
            <p:ph type="body" sz="quarter" idx="10"/>
          </p:nvPr>
        </p:nvSpPr>
        <p:spPr>
          <a:xfrm>
            <a:off x="730249" y="1876932"/>
            <a:ext cx="10066339" cy="3890211"/>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3103801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Sectiekop">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a:t>Klik om de stijl te bewerken</a:t>
            </a:r>
          </a:p>
        </p:txBody>
      </p:sp>
      <p:sp>
        <p:nvSpPr>
          <p:cNvPr id="4" name="Tijdelijke aanduiding voor tekst 4"/>
          <p:cNvSpPr>
            <a:spLocks noGrp="1"/>
          </p:cNvSpPr>
          <p:nvPr>
            <p:ph type="body" sz="quarter" idx="10"/>
          </p:nvPr>
        </p:nvSpPr>
        <p:spPr>
          <a:xfrm>
            <a:off x="730249" y="1876932"/>
            <a:ext cx="10066339" cy="3890211"/>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6217411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Sectiekop">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a:t>Klik om de stijl te bewerken</a:t>
            </a:r>
          </a:p>
        </p:txBody>
      </p:sp>
      <p:sp>
        <p:nvSpPr>
          <p:cNvPr id="4" name="Tijdelijke aanduiding voor tekst 4"/>
          <p:cNvSpPr>
            <a:spLocks noGrp="1"/>
          </p:cNvSpPr>
          <p:nvPr>
            <p:ph type="body" sz="quarter" idx="10"/>
          </p:nvPr>
        </p:nvSpPr>
        <p:spPr>
          <a:xfrm>
            <a:off x="730249" y="1876932"/>
            <a:ext cx="10066339" cy="3890211"/>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732694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48A7F2-4AF7-43F9-AC21-09F4BC0A891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9D11AB2-BDF9-47FE-BC6F-4350BFB1CF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6671DD5-10E3-4648-9DB4-A0E6C7047E62}"/>
              </a:ext>
            </a:extLst>
          </p:cNvPr>
          <p:cNvSpPr>
            <a:spLocks noGrp="1"/>
          </p:cNvSpPr>
          <p:nvPr>
            <p:ph type="dt" sz="half" idx="10"/>
          </p:nvPr>
        </p:nvSpPr>
        <p:spPr/>
        <p:txBody>
          <a:bodyPr/>
          <a:lstStyle/>
          <a:p>
            <a:fld id="{035D6021-D4A4-4518-99E3-5AE59E09EC3B}" type="datetimeFigureOut">
              <a:rPr lang="nl-NL" smtClean="0"/>
              <a:t>25-4-2024</a:t>
            </a:fld>
            <a:endParaRPr lang="nl-NL"/>
          </a:p>
        </p:txBody>
      </p:sp>
      <p:sp>
        <p:nvSpPr>
          <p:cNvPr id="5" name="Tijdelijke aanduiding voor voettekst 4">
            <a:extLst>
              <a:ext uri="{FF2B5EF4-FFF2-40B4-BE49-F238E27FC236}">
                <a16:creationId xmlns:a16="http://schemas.microsoft.com/office/drawing/2014/main" id="{AE031D95-8CEE-45BB-9414-2C3F06091DD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11E3295-DFB8-4E07-B516-119E5365C8CC}"/>
              </a:ext>
            </a:extLst>
          </p:cNvPr>
          <p:cNvSpPr>
            <a:spLocks noGrp="1"/>
          </p:cNvSpPr>
          <p:nvPr>
            <p:ph type="sldNum" sz="quarter" idx="12"/>
          </p:nvPr>
        </p:nvSpPr>
        <p:spPr/>
        <p:txBody>
          <a:bodyPr/>
          <a:lstStyle/>
          <a:p>
            <a:fld id="{F4F1A3F7-A93B-46D5-9AAD-D4E852761210}" type="slidenum">
              <a:rPr lang="nl-NL" smtClean="0"/>
              <a:t>‹nr.›</a:t>
            </a:fld>
            <a:endParaRPr lang="nl-NL"/>
          </a:p>
        </p:txBody>
      </p:sp>
    </p:spTree>
    <p:extLst>
      <p:ext uri="{BB962C8B-B14F-4D97-AF65-F5344CB8AC3E}">
        <p14:creationId xmlns:p14="http://schemas.microsoft.com/office/powerpoint/2010/main" val="437586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61E4F0-01EB-454E-BFB6-BB5E3FABDF8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5BC7BE8-E875-45E8-8611-DB1A47F365C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21EDB23-AE83-4AFD-BB94-F3119FE08E4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99A528A-E026-41BF-9120-A14B79A9A964}"/>
              </a:ext>
            </a:extLst>
          </p:cNvPr>
          <p:cNvSpPr>
            <a:spLocks noGrp="1"/>
          </p:cNvSpPr>
          <p:nvPr>
            <p:ph type="dt" sz="half" idx="10"/>
          </p:nvPr>
        </p:nvSpPr>
        <p:spPr/>
        <p:txBody>
          <a:bodyPr/>
          <a:lstStyle/>
          <a:p>
            <a:fld id="{035D6021-D4A4-4518-99E3-5AE59E09EC3B}" type="datetimeFigureOut">
              <a:rPr lang="nl-NL" smtClean="0"/>
              <a:t>25-4-2024</a:t>
            </a:fld>
            <a:endParaRPr lang="nl-NL"/>
          </a:p>
        </p:txBody>
      </p:sp>
      <p:sp>
        <p:nvSpPr>
          <p:cNvPr id="6" name="Tijdelijke aanduiding voor voettekst 5">
            <a:extLst>
              <a:ext uri="{FF2B5EF4-FFF2-40B4-BE49-F238E27FC236}">
                <a16:creationId xmlns:a16="http://schemas.microsoft.com/office/drawing/2014/main" id="{0CE450A2-ADA8-43E3-8EE6-4D3999829E9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0681853-35C4-4EB0-BB94-6A8205F6ADE0}"/>
              </a:ext>
            </a:extLst>
          </p:cNvPr>
          <p:cNvSpPr>
            <a:spLocks noGrp="1"/>
          </p:cNvSpPr>
          <p:nvPr>
            <p:ph type="sldNum" sz="quarter" idx="12"/>
          </p:nvPr>
        </p:nvSpPr>
        <p:spPr/>
        <p:txBody>
          <a:bodyPr/>
          <a:lstStyle/>
          <a:p>
            <a:fld id="{F4F1A3F7-A93B-46D5-9AAD-D4E852761210}" type="slidenum">
              <a:rPr lang="nl-NL" smtClean="0"/>
              <a:t>‹nr.›</a:t>
            </a:fld>
            <a:endParaRPr lang="nl-NL"/>
          </a:p>
        </p:txBody>
      </p:sp>
    </p:spTree>
    <p:extLst>
      <p:ext uri="{BB962C8B-B14F-4D97-AF65-F5344CB8AC3E}">
        <p14:creationId xmlns:p14="http://schemas.microsoft.com/office/powerpoint/2010/main" val="1084840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947C0A-F7FB-4A58-A82B-F4FFEB483D5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36295DF-5B47-4DC3-A57C-4AFAECCCAF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0B40CA7-17BC-42B5-AF09-F18E7EA8A375}"/>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6103B5E-D885-48B4-B3DF-8AEA0BF0A1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73A2CDE5-BB96-49F7-B946-48BEED628EC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7A55D563-7987-42FD-A2E3-BE379D7F5197}"/>
              </a:ext>
            </a:extLst>
          </p:cNvPr>
          <p:cNvSpPr>
            <a:spLocks noGrp="1"/>
          </p:cNvSpPr>
          <p:nvPr>
            <p:ph type="dt" sz="half" idx="10"/>
          </p:nvPr>
        </p:nvSpPr>
        <p:spPr/>
        <p:txBody>
          <a:bodyPr/>
          <a:lstStyle/>
          <a:p>
            <a:fld id="{035D6021-D4A4-4518-99E3-5AE59E09EC3B}" type="datetimeFigureOut">
              <a:rPr lang="nl-NL" smtClean="0"/>
              <a:t>25-4-2024</a:t>
            </a:fld>
            <a:endParaRPr lang="nl-NL"/>
          </a:p>
        </p:txBody>
      </p:sp>
      <p:sp>
        <p:nvSpPr>
          <p:cNvPr id="8" name="Tijdelijke aanduiding voor voettekst 7">
            <a:extLst>
              <a:ext uri="{FF2B5EF4-FFF2-40B4-BE49-F238E27FC236}">
                <a16:creationId xmlns:a16="http://schemas.microsoft.com/office/drawing/2014/main" id="{C518F015-0C93-42B3-B055-20E331CF521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1400A56C-E154-4D1A-A8D0-6D0C30397B3D}"/>
              </a:ext>
            </a:extLst>
          </p:cNvPr>
          <p:cNvSpPr>
            <a:spLocks noGrp="1"/>
          </p:cNvSpPr>
          <p:nvPr>
            <p:ph type="sldNum" sz="quarter" idx="12"/>
          </p:nvPr>
        </p:nvSpPr>
        <p:spPr/>
        <p:txBody>
          <a:bodyPr/>
          <a:lstStyle/>
          <a:p>
            <a:fld id="{F4F1A3F7-A93B-46D5-9AAD-D4E852761210}" type="slidenum">
              <a:rPr lang="nl-NL" smtClean="0"/>
              <a:t>‹nr.›</a:t>
            </a:fld>
            <a:endParaRPr lang="nl-NL"/>
          </a:p>
        </p:txBody>
      </p:sp>
    </p:spTree>
    <p:extLst>
      <p:ext uri="{BB962C8B-B14F-4D97-AF65-F5344CB8AC3E}">
        <p14:creationId xmlns:p14="http://schemas.microsoft.com/office/powerpoint/2010/main" val="2673183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3790AF-623E-4B73-B84B-907C4F9CB7F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16F826EE-07CC-41C2-923A-AFA084169293}"/>
              </a:ext>
            </a:extLst>
          </p:cNvPr>
          <p:cNvSpPr>
            <a:spLocks noGrp="1"/>
          </p:cNvSpPr>
          <p:nvPr>
            <p:ph type="dt" sz="half" idx="10"/>
          </p:nvPr>
        </p:nvSpPr>
        <p:spPr/>
        <p:txBody>
          <a:bodyPr/>
          <a:lstStyle/>
          <a:p>
            <a:fld id="{035D6021-D4A4-4518-99E3-5AE59E09EC3B}" type="datetimeFigureOut">
              <a:rPr lang="nl-NL" smtClean="0"/>
              <a:t>25-4-2024</a:t>
            </a:fld>
            <a:endParaRPr lang="nl-NL"/>
          </a:p>
        </p:txBody>
      </p:sp>
      <p:sp>
        <p:nvSpPr>
          <p:cNvPr id="4" name="Tijdelijke aanduiding voor voettekst 3">
            <a:extLst>
              <a:ext uri="{FF2B5EF4-FFF2-40B4-BE49-F238E27FC236}">
                <a16:creationId xmlns:a16="http://schemas.microsoft.com/office/drawing/2014/main" id="{621963F6-0F31-4EA8-A515-D8CC8AABFC3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A15D123-88C9-40CC-A2F2-30A78F6FF55F}"/>
              </a:ext>
            </a:extLst>
          </p:cNvPr>
          <p:cNvSpPr>
            <a:spLocks noGrp="1"/>
          </p:cNvSpPr>
          <p:nvPr>
            <p:ph type="sldNum" sz="quarter" idx="12"/>
          </p:nvPr>
        </p:nvSpPr>
        <p:spPr/>
        <p:txBody>
          <a:bodyPr/>
          <a:lstStyle/>
          <a:p>
            <a:fld id="{F4F1A3F7-A93B-46D5-9AAD-D4E852761210}" type="slidenum">
              <a:rPr lang="nl-NL" smtClean="0"/>
              <a:t>‹nr.›</a:t>
            </a:fld>
            <a:endParaRPr lang="nl-NL"/>
          </a:p>
        </p:txBody>
      </p:sp>
    </p:spTree>
    <p:extLst>
      <p:ext uri="{BB962C8B-B14F-4D97-AF65-F5344CB8AC3E}">
        <p14:creationId xmlns:p14="http://schemas.microsoft.com/office/powerpoint/2010/main" val="875700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FBCAB7B-52AD-4648-AB41-3BA179E4B10C}"/>
              </a:ext>
            </a:extLst>
          </p:cNvPr>
          <p:cNvSpPr>
            <a:spLocks noGrp="1"/>
          </p:cNvSpPr>
          <p:nvPr>
            <p:ph type="dt" sz="half" idx="10"/>
          </p:nvPr>
        </p:nvSpPr>
        <p:spPr/>
        <p:txBody>
          <a:bodyPr/>
          <a:lstStyle/>
          <a:p>
            <a:fld id="{035D6021-D4A4-4518-99E3-5AE59E09EC3B}" type="datetimeFigureOut">
              <a:rPr lang="nl-NL" smtClean="0"/>
              <a:t>25-4-2024</a:t>
            </a:fld>
            <a:endParaRPr lang="nl-NL"/>
          </a:p>
        </p:txBody>
      </p:sp>
      <p:sp>
        <p:nvSpPr>
          <p:cNvPr id="3" name="Tijdelijke aanduiding voor voettekst 2">
            <a:extLst>
              <a:ext uri="{FF2B5EF4-FFF2-40B4-BE49-F238E27FC236}">
                <a16:creationId xmlns:a16="http://schemas.microsoft.com/office/drawing/2014/main" id="{01277CD5-CCA0-4992-8E82-47541C16D43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DAE1102-CD21-4109-AF87-C5754BFDA29A}"/>
              </a:ext>
            </a:extLst>
          </p:cNvPr>
          <p:cNvSpPr>
            <a:spLocks noGrp="1"/>
          </p:cNvSpPr>
          <p:nvPr>
            <p:ph type="sldNum" sz="quarter" idx="12"/>
          </p:nvPr>
        </p:nvSpPr>
        <p:spPr/>
        <p:txBody>
          <a:bodyPr/>
          <a:lstStyle/>
          <a:p>
            <a:fld id="{F4F1A3F7-A93B-46D5-9AAD-D4E852761210}" type="slidenum">
              <a:rPr lang="nl-NL" smtClean="0"/>
              <a:t>‹nr.›</a:t>
            </a:fld>
            <a:endParaRPr lang="nl-NL"/>
          </a:p>
        </p:txBody>
      </p:sp>
    </p:spTree>
    <p:extLst>
      <p:ext uri="{BB962C8B-B14F-4D97-AF65-F5344CB8AC3E}">
        <p14:creationId xmlns:p14="http://schemas.microsoft.com/office/powerpoint/2010/main" val="88225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732A23-18E5-47DD-81AA-8CF6BF258D2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51ACD86A-AE82-4542-A017-1D05EEA806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10A45B2-E530-43DF-A731-75C5295B88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14FA6A8-794E-4B7D-833B-6439DDF7E33D}"/>
              </a:ext>
            </a:extLst>
          </p:cNvPr>
          <p:cNvSpPr>
            <a:spLocks noGrp="1"/>
          </p:cNvSpPr>
          <p:nvPr>
            <p:ph type="dt" sz="half" idx="10"/>
          </p:nvPr>
        </p:nvSpPr>
        <p:spPr/>
        <p:txBody>
          <a:bodyPr/>
          <a:lstStyle/>
          <a:p>
            <a:fld id="{035D6021-D4A4-4518-99E3-5AE59E09EC3B}" type="datetimeFigureOut">
              <a:rPr lang="nl-NL" smtClean="0"/>
              <a:t>25-4-2024</a:t>
            </a:fld>
            <a:endParaRPr lang="nl-NL"/>
          </a:p>
        </p:txBody>
      </p:sp>
      <p:sp>
        <p:nvSpPr>
          <p:cNvPr id="6" name="Tijdelijke aanduiding voor voettekst 5">
            <a:extLst>
              <a:ext uri="{FF2B5EF4-FFF2-40B4-BE49-F238E27FC236}">
                <a16:creationId xmlns:a16="http://schemas.microsoft.com/office/drawing/2014/main" id="{18B47A4A-35C8-4B20-903B-EDE6765D08A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6363215-F855-4E34-AE50-0D015E83C14D}"/>
              </a:ext>
            </a:extLst>
          </p:cNvPr>
          <p:cNvSpPr>
            <a:spLocks noGrp="1"/>
          </p:cNvSpPr>
          <p:nvPr>
            <p:ph type="sldNum" sz="quarter" idx="12"/>
          </p:nvPr>
        </p:nvSpPr>
        <p:spPr/>
        <p:txBody>
          <a:bodyPr/>
          <a:lstStyle/>
          <a:p>
            <a:fld id="{F4F1A3F7-A93B-46D5-9AAD-D4E852761210}" type="slidenum">
              <a:rPr lang="nl-NL" smtClean="0"/>
              <a:t>‹nr.›</a:t>
            </a:fld>
            <a:endParaRPr lang="nl-NL"/>
          </a:p>
        </p:txBody>
      </p:sp>
    </p:spTree>
    <p:extLst>
      <p:ext uri="{BB962C8B-B14F-4D97-AF65-F5344CB8AC3E}">
        <p14:creationId xmlns:p14="http://schemas.microsoft.com/office/powerpoint/2010/main" val="970273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E662-A730-49CE-95C1-2A2D3293D72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CB72F3E-CA3B-4E7B-861C-7407C3CB12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8F162CCB-D694-4A19-B568-2B609F2F48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0A2913B-A779-41B7-AE42-CA5B2544C2C5}"/>
              </a:ext>
            </a:extLst>
          </p:cNvPr>
          <p:cNvSpPr>
            <a:spLocks noGrp="1"/>
          </p:cNvSpPr>
          <p:nvPr>
            <p:ph type="dt" sz="half" idx="10"/>
          </p:nvPr>
        </p:nvSpPr>
        <p:spPr/>
        <p:txBody>
          <a:bodyPr/>
          <a:lstStyle/>
          <a:p>
            <a:fld id="{035D6021-D4A4-4518-99E3-5AE59E09EC3B}" type="datetimeFigureOut">
              <a:rPr lang="nl-NL" smtClean="0"/>
              <a:t>25-4-2024</a:t>
            </a:fld>
            <a:endParaRPr lang="nl-NL"/>
          </a:p>
        </p:txBody>
      </p:sp>
      <p:sp>
        <p:nvSpPr>
          <p:cNvPr id="6" name="Tijdelijke aanduiding voor voettekst 5">
            <a:extLst>
              <a:ext uri="{FF2B5EF4-FFF2-40B4-BE49-F238E27FC236}">
                <a16:creationId xmlns:a16="http://schemas.microsoft.com/office/drawing/2014/main" id="{A141C2B1-CAFD-4879-B821-AF972C3E2B8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EFB97D9-4FC6-4FBB-AE49-733CE811BAA6}"/>
              </a:ext>
            </a:extLst>
          </p:cNvPr>
          <p:cNvSpPr>
            <a:spLocks noGrp="1"/>
          </p:cNvSpPr>
          <p:nvPr>
            <p:ph type="sldNum" sz="quarter" idx="12"/>
          </p:nvPr>
        </p:nvSpPr>
        <p:spPr/>
        <p:txBody>
          <a:bodyPr/>
          <a:lstStyle/>
          <a:p>
            <a:fld id="{F4F1A3F7-A93B-46D5-9AAD-D4E852761210}" type="slidenum">
              <a:rPr lang="nl-NL" smtClean="0"/>
              <a:t>‹nr.›</a:t>
            </a:fld>
            <a:endParaRPr lang="nl-NL"/>
          </a:p>
        </p:txBody>
      </p:sp>
    </p:spTree>
    <p:extLst>
      <p:ext uri="{BB962C8B-B14F-4D97-AF65-F5344CB8AC3E}">
        <p14:creationId xmlns:p14="http://schemas.microsoft.com/office/powerpoint/2010/main" val="3240430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jpg"/><Relationship Id="rId2" Type="http://schemas.openxmlformats.org/officeDocument/2006/relationships/slideLayout" Target="../slideLayouts/slideLayout13.xml"/><Relationship Id="rId16"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D5010FB-06B7-4064-9A6F-F1655C5AE5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6C9FCA3-6983-499A-B970-8CA6909014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CB3AABE-9FB7-4480-82F4-8203C0EE5E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5D6021-D4A4-4518-99E3-5AE59E09EC3B}" type="datetimeFigureOut">
              <a:rPr lang="nl-NL" smtClean="0"/>
              <a:t>25-4-2024</a:t>
            </a:fld>
            <a:endParaRPr lang="nl-NL"/>
          </a:p>
        </p:txBody>
      </p:sp>
      <p:sp>
        <p:nvSpPr>
          <p:cNvPr id="5" name="Tijdelijke aanduiding voor voettekst 4">
            <a:extLst>
              <a:ext uri="{FF2B5EF4-FFF2-40B4-BE49-F238E27FC236}">
                <a16:creationId xmlns:a16="http://schemas.microsoft.com/office/drawing/2014/main" id="{1A9F9692-00F7-4CF2-B078-307DF07480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2CA26A8-3FB5-4908-902D-53BAED8DCC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1A3F7-A93B-46D5-9AAD-D4E852761210}" type="slidenum">
              <a:rPr lang="nl-NL" smtClean="0"/>
              <a:t>‹nr.›</a:t>
            </a:fld>
            <a:endParaRPr lang="nl-NL"/>
          </a:p>
        </p:txBody>
      </p:sp>
    </p:spTree>
    <p:extLst>
      <p:ext uri="{BB962C8B-B14F-4D97-AF65-F5344CB8AC3E}">
        <p14:creationId xmlns:p14="http://schemas.microsoft.com/office/powerpoint/2010/main" val="1774762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9" name="Afbeelding 8"/>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807" y="1018"/>
            <a:ext cx="12188388" cy="6855968"/>
          </a:xfrm>
          <a:prstGeom prst="rect">
            <a:avLst/>
          </a:prstGeom>
          <a:noFill/>
          <a:ln>
            <a:noFill/>
          </a:ln>
        </p:spPr>
      </p:pic>
      <p:sp>
        <p:nvSpPr>
          <p:cNvPr id="2" name="Tijdelijke aanduiding voor titel 1"/>
          <p:cNvSpPr>
            <a:spLocks noGrp="1"/>
          </p:cNvSpPr>
          <p:nvPr>
            <p:ph type="title"/>
          </p:nvPr>
        </p:nvSpPr>
        <p:spPr>
          <a:xfrm>
            <a:off x="835201" y="647700"/>
            <a:ext cx="9667201" cy="417900"/>
          </a:xfrm>
          <a:prstGeom prst="rect">
            <a:avLst/>
          </a:prstGeom>
        </p:spPr>
        <p:txBody>
          <a:bodyPr vert="horz" lIns="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835201" y="1508716"/>
            <a:ext cx="9667201" cy="4380247"/>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5" name="Afbeelding 4">
            <a:extLst>
              <a:ext uri="{FF2B5EF4-FFF2-40B4-BE49-F238E27FC236}">
                <a16:creationId xmlns:a16="http://schemas.microsoft.com/office/drawing/2014/main" id="{A6F56FDA-E0C3-4958-975B-042565F767E2}"/>
              </a:ext>
            </a:extLst>
          </p:cNvPr>
          <p:cNvPicPr>
            <a:picLocks noChangeAspect="1"/>
          </p:cNvPicPr>
          <p:nvPr userDrawn="1"/>
        </p:nvPicPr>
        <p:blipFill rotWithShape="1">
          <a:blip r:embed="rId17">
            <a:extLst>
              <a:ext uri="{28A0092B-C50C-407E-A947-70E740481C1C}">
                <a14:useLocalDpi xmlns:a14="http://schemas.microsoft.com/office/drawing/2010/main" val="0"/>
              </a:ext>
            </a:extLst>
          </a:blip>
          <a:srcRect l="38969"/>
          <a:stretch/>
        </p:blipFill>
        <p:spPr>
          <a:xfrm>
            <a:off x="10853013" y="144610"/>
            <a:ext cx="1007571" cy="1141897"/>
          </a:xfrm>
          <a:prstGeom prst="rect">
            <a:avLst/>
          </a:prstGeom>
        </p:spPr>
      </p:pic>
      <p:grpSp>
        <p:nvGrpSpPr>
          <p:cNvPr id="7" name="Groep 6">
            <a:extLst>
              <a:ext uri="{FF2B5EF4-FFF2-40B4-BE49-F238E27FC236}">
                <a16:creationId xmlns:a16="http://schemas.microsoft.com/office/drawing/2014/main" id="{86E29588-9D17-42B4-AAAA-5782C1128098}"/>
              </a:ext>
            </a:extLst>
          </p:cNvPr>
          <p:cNvGrpSpPr/>
          <p:nvPr userDrawn="1"/>
        </p:nvGrpSpPr>
        <p:grpSpPr>
          <a:xfrm>
            <a:off x="11507197" y="5165755"/>
            <a:ext cx="452433" cy="1446415"/>
            <a:chOff x="11432383" y="5070763"/>
            <a:chExt cx="452433" cy="1446415"/>
          </a:xfrm>
        </p:grpSpPr>
        <p:sp>
          <p:nvSpPr>
            <p:cNvPr id="4" name="Rechthoek 3">
              <a:extLst>
                <a:ext uri="{FF2B5EF4-FFF2-40B4-BE49-F238E27FC236}">
                  <a16:creationId xmlns:a16="http://schemas.microsoft.com/office/drawing/2014/main" id="{8960525C-3606-4B89-897A-05FA53025777}"/>
                </a:ext>
              </a:extLst>
            </p:cNvPr>
            <p:cNvSpPr/>
            <p:nvPr userDrawn="1"/>
          </p:nvSpPr>
          <p:spPr>
            <a:xfrm>
              <a:off x="11488189" y="5888963"/>
              <a:ext cx="340822" cy="628215"/>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11275572-9750-4CD1-ADC6-A4B175D8B926}"/>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432383" y="5070763"/>
              <a:ext cx="452433" cy="1446415"/>
            </a:xfrm>
            <a:prstGeom prst="rect">
              <a:avLst/>
            </a:prstGeom>
          </p:spPr>
        </p:pic>
      </p:grpSp>
    </p:spTree>
    <p:extLst>
      <p:ext uri="{BB962C8B-B14F-4D97-AF65-F5344CB8AC3E}">
        <p14:creationId xmlns:p14="http://schemas.microsoft.com/office/powerpoint/2010/main" val="21525871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20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fif"/><Relationship Id="rId1" Type="http://schemas.openxmlformats.org/officeDocument/2006/relationships/slideLayout" Target="../slideLayouts/slideLayout1.xml"/><Relationship Id="rId5" Type="http://schemas.openxmlformats.org/officeDocument/2006/relationships/image" Target="../media/image8.gif"/><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9.png"/><Relationship Id="rId7" Type="http://schemas.openxmlformats.org/officeDocument/2006/relationships/image" Target="../media/image91.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customXml" Target="../ink/ink2.xml"/><Relationship Id="rId5" Type="http://schemas.openxmlformats.org/officeDocument/2006/relationships/image" Target="../media/image8.png"/><Relationship Id="rId4" Type="http://schemas.openxmlformats.org/officeDocument/2006/relationships/customXml" Target="../ink/ink1.xml"/><Relationship Id="rId9" Type="http://schemas.openxmlformats.org/officeDocument/2006/relationships/customXml" Target="../ink/ink4.xml"/></Relationships>
</file>

<file path=ppt/slides/_rels/slide3.xml.rels><?xml version="1.0" encoding="UTF-8" standalone="yes"?>
<Relationships xmlns="http://schemas.openxmlformats.org/package/2006/relationships"><Relationship Id="rId3" Type="http://schemas.openxmlformats.org/officeDocument/2006/relationships/customXml" Target="../ink/ink5.xml"/><Relationship Id="rId7" Type="http://schemas.openxmlformats.org/officeDocument/2006/relationships/customXml" Target="../ink/ink8.xm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customXml" Target="../ink/ink7.xml"/><Relationship Id="rId5" Type="http://schemas.openxmlformats.org/officeDocument/2006/relationships/customXml" Target="../ink/ink6.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jp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1.png"/><Relationship Id="rId4" Type="http://schemas.openxmlformats.org/officeDocument/2006/relationships/image" Target="../media/image7.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14.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gif"/><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jpg"/><Relationship Id="rId7" Type="http://schemas.openxmlformats.org/officeDocument/2006/relationships/image" Target="../media/image19.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gif"/><Relationship Id="rId4" Type="http://schemas.openxmlformats.org/officeDocument/2006/relationships/image" Target="../media/image7.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gif"/><Relationship Id="rId9"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2191681F-00BF-43BB-A583-47C08359FDC6}"/>
              </a:ext>
            </a:extLst>
          </p:cNvPr>
          <p:cNvGrpSpPr/>
          <p:nvPr/>
        </p:nvGrpSpPr>
        <p:grpSpPr>
          <a:xfrm>
            <a:off x="0" y="-389072"/>
            <a:ext cx="12192000" cy="7127390"/>
            <a:chOff x="0" y="-389072"/>
            <a:chExt cx="12192000" cy="7127390"/>
          </a:xfrm>
        </p:grpSpPr>
        <p:pic>
          <p:nvPicPr>
            <p:cNvPr id="6" name="Afbeelding 5">
              <a:extLst>
                <a:ext uri="{FF2B5EF4-FFF2-40B4-BE49-F238E27FC236}">
                  <a16:creationId xmlns:a16="http://schemas.microsoft.com/office/drawing/2014/main" id="{9E41625A-F7E9-4C44-B904-4CD7843B7C65}"/>
                </a:ext>
              </a:extLst>
            </p:cNvPr>
            <p:cNvPicPr>
              <a:picLocks noChangeAspect="1"/>
            </p:cNvPicPr>
            <p:nvPr/>
          </p:nvPicPr>
          <p:blipFill>
            <a:blip r:embed="rId2">
              <a:extLst>
                <a:ext uri="{28A0092B-C50C-407E-A947-70E740481C1C}">
                  <a14:useLocalDpi xmlns:a14="http://schemas.microsoft.com/office/drawing/2010/main" val="0"/>
                </a:ext>
              </a:extLst>
            </a:blip>
            <a:srcRect t="12038" b="12038"/>
            <a:stretch/>
          </p:blipFill>
          <p:spPr>
            <a:xfrm>
              <a:off x="0" y="1333477"/>
              <a:ext cx="12192000" cy="4776055"/>
            </a:xfrm>
            <a:prstGeom prst="rect">
              <a:avLst/>
            </a:prstGeom>
            <a:solidFill>
              <a:srgbClr val="00528C">
                <a:alpha val="99000"/>
              </a:srgbClr>
            </a:solidFill>
          </p:spPr>
        </p:pic>
        <p:pic>
          <p:nvPicPr>
            <p:cNvPr id="4" name="Afbeelding 3">
              <a:extLst>
                <a:ext uri="{FF2B5EF4-FFF2-40B4-BE49-F238E27FC236}">
                  <a16:creationId xmlns:a16="http://schemas.microsoft.com/office/drawing/2014/main" id="{F392ABA5-7F2A-4733-9E93-EFF104CFB1EE}"/>
                </a:ext>
              </a:extLst>
            </p:cNvPr>
            <p:cNvPicPr>
              <a:picLocks noChangeAspect="1"/>
            </p:cNvPicPr>
            <p:nvPr/>
          </p:nvPicPr>
          <p:blipFill rotWithShape="1">
            <a:blip r:embed="rId3">
              <a:extLst>
                <a:ext uri="{28A0092B-C50C-407E-A947-70E740481C1C}">
                  <a14:useLocalDpi xmlns:a14="http://schemas.microsoft.com/office/drawing/2010/main" val="0"/>
                </a:ext>
              </a:extLst>
            </a:blip>
            <a:srcRect l="38912"/>
            <a:stretch/>
          </p:blipFill>
          <p:spPr>
            <a:xfrm>
              <a:off x="11027197" y="53392"/>
              <a:ext cx="896454" cy="1015012"/>
            </a:xfrm>
            <a:prstGeom prst="rect">
              <a:avLst/>
            </a:prstGeom>
          </p:spPr>
        </p:pic>
        <p:pic>
          <p:nvPicPr>
            <p:cNvPr id="5" name="Afbeelding 4">
              <a:extLst>
                <a:ext uri="{FF2B5EF4-FFF2-40B4-BE49-F238E27FC236}">
                  <a16:creationId xmlns:a16="http://schemas.microsoft.com/office/drawing/2014/main" id="{5D209B62-B4C9-4E21-BFFF-CFE89C70D2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89356" y="4934835"/>
              <a:ext cx="564123" cy="1803483"/>
            </a:xfrm>
            <a:prstGeom prst="rect">
              <a:avLst/>
            </a:prstGeom>
          </p:spPr>
        </p:pic>
        <p:sp>
          <p:nvSpPr>
            <p:cNvPr id="8" name="Rechthoek 7">
              <a:extLst>
                <a:ext uri="{FF2B5EF4-FFF2-40B4-BE49-F238E27FC236}">
                  <a16:creationId xmlns:a16="http://schemas.microsoft.com/office/drawing/2014/main" id="{F0859360-C9F7-4524-A2FA-314458D67CC7}"/>
                </a:ext>
              </a:extLst>
            </p:cNvPr>
            <p:cNvSpPr/>
            <p:nvPr/>
          </p:nvSpPr>
          <p:spPr>
            <a:xfrm>
              <a:off x="768498" y="1337179"/>
              <a:ext cx="3837061" cy="329251"/>
            </a:xfrm>
            <a:prstGeom prst="rect">
              <a:avLst/>
            </a:prstGeom>
            <a:solidFill>
              <a:schemeClr val="bg1"/>
            </a:solidFill>
            <a:ln w="28575">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D6EDF48F-AB19-41C3-9BC2-78B2E5909E17}"/>
                </a:ext>
              </a:extLst>
            </p:cNvPr>
            <p:cNvSpPr/>
            <p:nvPr/>
          </p:nvSpPr>
          <p:spPr>
            <a:xfrm>
              <a:off x="768498" y="1065046"/>
              <a:ext cx="3815025" cy="5514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7" name="Rechte verbindingslijn 6">
              <a:extLst>
                <a:ext uri="{FF2B5EF4-FFF2-40B4-BE49-F238E27FC236}">
                  <a16:creationId xmlns:a16="http://schemas.microsoft.com/office/drawing/2014/main" id="{6B473D7B-154C-4372-8F39-E31FA7E23BF0}"/>
                </a:ext>
              </a:extLst>
            </p:cNvPr>
            <p:cNvCxnSpPr>
              <a:cxnSpLocks/>
            </p:cNvCxnSpPr>
            <p:nvPr/>
          </p:nvCxnSpPr>
          <p:spPr>
            <a:xfrm flipH="1">
              <a:off x="769121" y="-389072"/>
              <a:ext cx="1" cy="2055502"/>
            </a:xfrm>
            <a:prstGeom prst="line">
              <a:avLst/>
            </a:prstGeom>
            <a:ln w="28575">
              <a:solidFill>
                <a:srgbClr val="000000"/>
              </a:solidFill>
            </a:ln>
          </p:spPr>
          <p:style>
            <a:lnRef idx="1">
              <a:schemeClr val="dk1"/>
            </a:lnRef>
            <a:fillRef idx="0">
              <a:schemeClr val="dk1"/>
            </a:fillRef>
            <a:effectRef idx="0">
              <a:schemeClr val="dk1"/>
            </a:effectRef>
            <a:fontRef idx="minor">
              <a:schemeClr val="tx1"/>
            </a:fontRef>
          </p:style>
        </p:cxnSp>
        <p:sp>
          <p:nvSpPr>
            <p:cNvPr id="10" name="Tekstvak 9">
              <a:extLst>
                <a:ext uri="{FF2B5EF4-FFF2-40B4-BE49-F238E27FC236}">
                  <a16:creationId xmlns:a16="http://schemas.microsoft.com/office/drawing/2014/main" id="{4EDF755A-848A-4D01-B273-36C6E5D346B7}"/>
                </a:ext>
              </a:extLst>
            </p:cNvPr>
            <p:cNvSpPr txBox="1"/>
            <p:nvPr/>
          </p:nvSpPr>
          <p:spPr>
            <a:xfrm>
              <a:off x="768498" y="1277934"/>
              <a:ext cx="4073415" cy="338554"/>
            </a:xfrm>
            <a:prstGeom prst="rect">
              <a:avLst/>
            </a:prstGeom>
            <a:noFill/>
          </p:spPr>
          <p:txBody>
            <a:bodyPr wrap="square" rtlCol="0">
              <a:spAutoFit/>
            </a:bodyPr>
            <a:lstStyle/>
            <a:p>
              <a:r>
                <a:rPr lang="nl-NL" sz="1600" b="1" dirty="0">
                  <a:latin typeface="Arial" panose="020B0604020202020204" pitchFamily="34" charset="0"/>
                  <a:cs typeface="Arial" panose="020B0604020202020204" pitchFamily="34" charset="0"/>
                </a:rPr>
                <a:t>STRATEGISCH ONDERNEMERSCHAP</a:t>
              </a:r>
            </a:p>
          </p:txBody>
        </p:sp>
      </p:grpSp>
      <p:sp>
        <p:nvSpPr>
          <p:cNvPr id="3" name="Tekstvak 2">
            <a:extLst>
              <a:ext uri="{FF2B5EF4-FFF2-40B4-BE49-F238E27FC236}">
                <a16:creationId xmlns:a16="http://schemas.microsoft.com/office/drawing/2014/main" id="{1C23056D-8FB6-4CEC-B893-E0A767484058}"/>
              </a:ext>
            </a:extLst>
          </p:cNvPr>
          <p:cNvSpPr txBox="1"/>
          <p:nvPr/>
        </p:nvSpPr>
        <p:spPr>
          <a:xfrm>
            <a:off x="337003" y="5688902"/>
            <a:ext cx="11138421" cy="1569660"/>
          </a:xfrm>
          <a:prstGeom prst="rect">
            <a:avLst/>
          </a:prstGeom>
          <a:noFill/>
        </p:spPr>
        <p:txBody>
          <a:bodyPr wrap="square" rtlCol="0">
            <a:spAutoFit/>
          </a:bodyPr>
          <a:lstStyle/>
          <a:p>
            <a:r>
              <a:rPr lang="nl-NL" sz="2400" b="1" dirty="0">
                <a:solidFill>
                  <a:schemeClr val="bg1"/>
                </a:solidFill>
                <a:latin typeface="Ink Free" panose="03080402000500000000" pitchFamily="66" charset="0"/>
              </a:rPr>
              <a:t>Ondernemers hebben een plan</a:t>
            </a:r>
          </a:p>
          <a:p>
            <a:r>
              <a:rPr lang="nl-NL" sz="2400" dirty="0">
                <a:solidFill>
                  <a:schemeClr val="bg1"/>
                </a:solidFill>
                <a:latin typeface="Ink Free" panose="03080402000500000000" pitchFamily="66" charset="0"/>
              </a:rPr>
              <a:t> 				                      </a:t>
            </a:r>
            <a:r>
              <a:rPr lang="nl-NL" sz="2400" dirty="0">
                <a:latin typeface="Ink Free" panose="03080402000500000000" pitchFamily="66" charset="0"/>
              </a:rPr>
              <a:t>Ondernemen met natuurinclusieve zuivel</a:t>
            </a:r>
          </a:p>
          <a:p>
            <a:endParaRPr lang="nl-NL" sz="2400" dirty="0">
              <a:latin typeface="Ink Free" panose="03080402000500000000" pitchFamily="66" charset="0"/>
            </a:endParaRPr>
          </a:p>
          <a:p>
            <a:endParaRPr lang="nl-NL" sz="2400" dirty="0">
              <a:latin typeface="Ink Free" panose="03080402000500000000" pitchFamily="66" charset="0"/>
            </a:endParaRPr>
          </a:p>
        </p:txBody>
      </p:sp>
      <p:pic>
        <p:nvPicPr>
          <p:cNvPr id="1026" name="Picture 2" descr="gestern Muss Zuverlässig puzzle gif Hai Aufgabe Motivation">
            <a:extLst>
              <a:ext uri="{FF2B5EF4-FFF2-40B4-BE49-F238E27FC236}">
                <a16:creationId xmlns:a16="http://schemas.microsoft.com/office/drawing/2014/main" id="{6774446D-149B-496B-A936-795F7FCD791E}"/>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1915" y="5688902"/>
            <a:ext cx="1049416" cy="1049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756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757745CF-96DD-4263-A2FE-3F725C94539A}"/>
              </a:ext>
            </a:extLst>
          </p:cNvPr>
          <p:cNvPicPr>
            <a:picLocks noChangeAspect="1"/>
          </p:cNvPicPr>
          <p:nvPr/>
        </p:nvPicPr>
        <p:blipFill rotWithShape="1">
          <a:blip r:embed="rId2">
            <a:extLst>
              <a:ext uri="{28A0092B-C50C-407E-A947-70E740481C1C}">
                <a14:useLocalDpi xmlns:a14="http://schemas.microsoft.com/office/drawing/2010/main" val="0"/>
              </a:ext>
            </a:extLst>
          </a:blip>
          <a:srcRect l="38912"/>
          <a:stretch/>
        </p:blipFill>
        <p:spPr>
          <a:xfrm>
            <a:off x="11027197" y="53392"/>
            <a:ext cx="896454" cy="1015012"/>
          </a:xfrm>
          <a:prstGeom prst="rect">
            <a:avLst/>
          </a:prstGeom>
        </p:spPr>
      </p:pic>
      <p:pic>
        <p:nvPicPr>
          <p:cNvPr id="5" name="Afbeelding 4">
            <a:extLst>
              <a:ext uri="{FF2B5EF4-FFF2-40B4-BE49-F238E27FC236}">
                <a16:creationId xmlns:a16="http://schemas.microsoft.com/office/drawing/2014/main" id="{3B0D42DD-0432-4DD3-898F-B2216AB1F3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9356" y="4934835"/>
            <a:ext cx="564123" cy="1803483"/>
          </a:xfrm>
          <a:prstGeom prst="rect">
            <a:avLst/>
          </a:prstGeom>
        </p:spPr>
      </p:pic>
      <p:pic>
        <p:nvPicPr>
          <p:cNvPr id="9" name="Afbeelding 8">
            <a:extLst>
              <a:ext uri="{FF2B5EF4-FFF2-40B4-BE49-F238E27FC236}">
                <a16:creationId xmlns:a16="http://schemas.microsoft.com/office/drawing/2014/main" id="{5B42815E-F127-4E4D-9C43-B4B8F5848533}"/>
              </a:ext>
            </a:extLst>
          </p:cNvPr>
          <p:cNvPicPr>
            <a:picLocks noChangeAspect="1"/>
          </p:cNvPicPr>
          <p:nvPr/>
        </p:nvPicPr>
        <p:blipFill rotWithShape="1">
          <a:blip r:embed="rId2">
            <a:extLst>
              <a:ext uri="{28A0092B-C50C-407E-A947-70E740481C1C}">
                <a14:useLocalDpi xmlns:a14="http://schemas.microsoft.com/office/drawing/2010/main" val="0"/>
              </a:ext>
            </a:extLst>
          </a:blip>
          <a:srcRect l="38912"/>
          <a:stretch/>
        </p:blipFill>
        <p:spPr>
          <a:xfrm>
            <a:off x="11027197" y="53392"/>
            <a:ext cx="896454" cy="1015012"/>
          </a:xfrm>
          <a:prstGeom prst="rect">
            <a:avLst/>
          </a:prstGeom>
        </p:spPr>
      </p:pic>
      <p:pic>
        <p:nvPicPr>
          <p:cNvPr id="10" name="Afbeelding 9">
            <a:extLst>
              <a:ext uri="{FF2B5EF4-FFF2-40B4-BE49-F238E27FC236}">
                <a16:creationId xmlns:a16="http://schemas.microsoft.com/office/drawing/2014/main" id="{DB57CCF7-B67F-414B-A2C1-B72A33234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9356" y="4934835"/>
            <a:ext cx="564123" cy="1803483"/>
          </a:xfrm>
          <a:prstGeom prst="rect">
            <a:avLst/>
          </a:prstGeom>
        </p:spPr>
      </p:pic>
      <p:sp>
        <p:nvSpPr>
          <p:cNvPr id="98" name="Tekstvak 97">
            <a:extLst>
              <a:ext uri="{FF2B5EF4-FFF2-40B4-BE49-F238E27FC236}">
                <a16:creationId xmlns:a16="http://schemas.microsoft.com/office/drawing/2014/main" id="{4CC695A8-1732-4C6B-8D7B-74CA3CA1C633}"/>
              </a:ext>
            </a:extLst>
          </p:cNvPr>
          <p:cNvSpPr txBox="1"/>
          <p:nvPr/>
        </p:nvSpPr>
        <p:spPr>
          <a:xfrm>
            <a:off x="1170465" y="569203"/>
            <a:ext cx="53496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ONDERNEMERS COMPETENTIES</a:t>
            </a:r>
          </a:p>
        </p:txBody>
      </p:sp>
      <p:cxnSp>
        <p:nvCxnSpPr>
          <p:cNvPr id="99" name="Rechte verbindingslijn 98">
            <a:extLst>
              <a:ext uri="{FF2B5EF4-FFF2-40B4-BE49-F238E27FC236}">
                <a16:creationId xmlns:a16="http://schemas.microsoft.com/office/drawing/2014/main" id="{EAB331B4-6709-455B-BE20-CCBCD31DA17B}"/>
              </a:ext>
            </a:extLst>
          </p:cNvPr>
          <p:cNvCxnSpPr>
            <a:cxnSpLocks/>
          </p:cNvCxnSpPr>
          <p:nvPr/>
        </p:nvCxnSpPr>
        <p:spPr>
          <a:xfrm>
            <a:off x="1222097" y="989817"/>
            <a:ext cx="266737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AutoShape 4" descr="House of Control">
            <a:extLst>
              <a:ext uri="{FF2B5EF4-FFF2-40B4-BE49-F238E27FC236}">
                <a16:creationId xmlns:a16="http://schemas.microsoft.com/office/drawing/2014/main" id="{C7FFE849-73F8-4CB4-B961-BA183AE4D04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kstvak 11">
            <a:extLst>
              <a:ext uri="{FF2B5EF4-FFF2-40B4-BE49-F238E27FC236}">
                <a16:creationId xmlns:a16="http://schemas.microsoft.com/office/drawing/2014/main" id="{CBC03974-9D49-402F-90AF-305BBE1F8727}"/>
              </a:ext>
            </a:extLst>
          </p:cNvPr>
          <p:cNvSpPr txBox="1"/>
          <p:nvPr/>
        </p:nvSpPr>
        <p:spPr>
          <a:xfrm>
            <a:off x="1170465" y="1210484"/>
            <a:ext cx="9462197" cy="507831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Kostenleiderschap:</a:t>
            </a:r>
            <a:endParaRPr kumimoji="0" lang="nl-NL"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endParaRPr kumimoji="0" lang="nl-NL"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Kern: is algehele focus op de optimalisatie van je bedrijf, opbrengstprijs komt tot stand uit onderhandeling en </a:t>
            </a:r>
            <a:r>
              <a:rPr kumimoji="0" lang="nl-NL" sz="160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global</a:t>
            </a:r>
            <a:r>
              <a:rPr kumimoji="0" lang="nl-NL" sz="1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afzetmarkten (handelsprijs)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Financieel Management: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Competentie: Effectief beheer van financiën om kosten te minimaliseren.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Procesoptimalisatie: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Competentie: Identificeren van mogelijkheden voor procesverbeteringen.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Onderhandelingsvaardigheden:</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Competentie: Effectief onderhandelen met leveranciers en afnemers.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Data-analyse: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Competentie: Gebruik van gegevens en analyses om kostenpatronen te identificeren.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Flexibiliteit: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Competentie: Het vermogen om snel aan te passen aan veranderingen in de marktomstandigheden.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Personeelsmanagement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Ovaal 6">
            <a:extLst>
              <a:ext uri="{FF2B5EF4-FFF2-40B4-BE49-F238E27FC236}">
                <a16:creationId xmlns:a16="http://schemas.microsoft.com/office/drawing/2014/main" id="{4357CE85-3E4B-A3C0-848A-0F3BFBA9CCEA}"/>
              </a:ext>
            </a:extLst>
          </p:cNvPr>
          <p:cNvSpPr/>
          <p:nvPr/>
        </p:nvSpPr>
        <p:spPr>
          <a:xfrm>
            <a:off x="514350" y="1344630"/>
            <a:ext cx="528463" cy="528449"/>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281697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2">
                                            <p:txEl>
                                              <p:pRg st="5" end="5"/>
                                            </p:txEl>
                                          </p:spTgt>
                                        </p:tgtEl>
                                        <p:attrNameLst>
                                          <p:attrName>style.visibility</p:attrName>
                                        </p:attrNameLst>
                                      </p:cBhvr>
                                      <p:to>
                                        <p:strVal val="visible"/>
                                      </p:to>
                                    </p:set>
                                    <p:animEffect transition="in" filter="fade">
                                      <p:cBhvr>
                                        <p:cTn id="12" dur="500"/>
                                        <p:tgtEl>
                                          <p:spTgt spid="12">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xEl>
                                              <p:pRg st="6" end="6"/>
                                            </p:txEl>
                                          </p:spTgt>
                                        </p:tgtEl>
                                        <p:attrNameLst>
                                          <p:attrName>style.visibility</p:attrName>
                                        </p:attrNameLst>
                                      </p:cBhvr>
                                      <p:to>
                                        <p:strVal val="visible"/>
                                      </p:to>
                                    </p:set>
                                    <p:animEffect transition="in" filter="fade">
                                      <p:cBhvr>
                                        <p:cTn id="15" dur="500"/>
                                        <p:tgtEl>
                                          <p:spTgt spid="12">
                                            <p:txEl>
                                              <p:pRg st="6" end="6"/>
                                            </p:txEl>
                                          </p:spTgt>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2">
                                            <p:txEl>
                                              <p:pRg st="7" end="7"/>
                                            </p:txEl>
                                          </p:spTgt>
                                        </p:tgtEl>
                                        <p:attrNameLst>
                                          <p:attrName>style.visibility</p:attrName>
                                        </p:attrNameLst>
                                      </p:cBhvr>
                                      <p:to>
                                        <p:strVal val="visible"/>
                                      </p:to>
                                    </p:set>
                                    <p:animEffect transition="in" filter="fade">
                                      <p:cBhvr>
                                        <p:cTn id="19" dur="500"/>
                                        <p:tgtEl>
                                          <p:spTgt spid="12">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xEl>
                                              <p:pRg st="8" end="8"/>
                                            </p:txEl>
                                          </p:spTgt>
                                        </p:tgtEl>
                                        <p:attrNameLst>
                                          <p:attrName>style.visibility</p:attrName>
                                        </p:attrNameLst>
                                      </p:cBhvr>
                                      <p:to>
                                        <p:strVal val="visible"/>
                                      </p:to>
                                    </p:set>
                                    <p:animEffect transition="in" filter="fade">
                                      <p:cBhvr>
                                        <p:cTn id="22" dur="500"/>
                                        <p:tgtEl>
                                          <p:spTgt spid="12">
                                            <p:txEl>
                                              <p:pRg st="8" end="8"/>
                                            </p:txEl>
                                          </p:spTgt>
                                        </p:tgtEl>
                                      </p:cBhvr>
                                    </p:animEffect>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12">
                                            <p:txEl>
                                              <p:pRg st="9" end="9"/>
                                            </p:txEl>
                                          </p:spTgt>
                                        </p:tgtEl>
                                        <p:attrNameLst>
                                          <p:attrName>style.visibility</p:attrName>
                                        </p:attrNameLst>
                                      </p:cBhvr>
                                      <p:to>
                                        <p:strVal val="visible"/>
                                      </p:to>
                                    </p:set>
                                    <p:animEffect transition="in" filter="fade">
                                      <p:cBhvr>
                                        <p:cTn id="26" dur="500"/>
                                        <p:tgtEl>
                                          <p:spTgt spid="12">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2">
                                            <p:txEl>
                                              <p:pRg st="10" end="10"/>
                                            </p:txEl>
                                          </p:spTgt>
                                        </p:tgtEl>
                                        <p:attrNameLst>
                                          <p:attrName>style.visibility</p:attrName>
                                        </p:attrNameLst>
                                      </p:cBhvr>
                                      <p:to>
                                        <p:strVal val="visible"/>
                                      </p:to>
                                    </p:set>
                                    <p:animEffect transition="in" filter="fade">
                                      <p:cBhvr>
                                        <p:cTn id="29" dur="500"/>
                                        <p:tgtEl>
                                          <p:spTgt spid="12">
                                            <p:txEl>
                                              <p:pRg st="10" end="10"/>
                                            </p:txEl>
                                          </p:spTgt>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12">
                                            <p:txEl>
                                              <p:pRg st="11" end="11"/>
                                            </p:txEl>
                                          </p:spTgt>
                                        </p:tgtEl>
                                        <p:attrNameLst>
                                          <p:attrName>style.visibility</p:attrName>
                                        </p:attrNameLst>
                                      </p:cBhvr>
                                      <p:to>
                                        <p:strVal val="visible"/>
                                      </p:to>
                                    </p:set>
                                    <p:animEffect transition="in" filter="fade">
                                      <p:cBhvr>
                                        <p:cTn id="33" dur="500"/>
                                        <p:tgtEl>
                                          <p:spTgt spid="12">
                                            <p:txEl>
                                              <p:pRg st="11" end="1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2">
                                            <p:txEl>
                                              <p:pRg st="12" end="12"/>
                                            </p:txEl>
                                          </p:spTgt>
                                        </p:tgtEl>
                                        <p:attrNameLst>
                                          <p:attrName>style.visibility</p:attrName>
                                        </p:attrNameLst>
                                      </p:cBhvr>
                                      <p:to>
                                        <p:strVal val="visible"/>
                                      </p:to>
                                    </p:set>
                                    <p:animEffect transition="in" filter="fade">
                                      <p:cBhvr>
                                        <p:cTn id="36" dur="500"/>
                                        <p:tgtEl>
                                          <p:spTgt spid="12">
                                            <p:txEl>
                                              <p:pRg st="12" end="12"/>
                                            </p:txEl>
                                          </p:spTgt>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12">
                                            <p:txEl>
                                              <p:pRg st="13" end="13"/>
                                            </p:txEl>
                                          </p:spTgt>
                                        </p:tgtEl>
                                        <p:attrNameLst>
                                          <p:attrName>style.visibility</p:attrName>
                                        </p:attrNameLst>
                                      </p:cBhvr>
                                      <p:to>
                                        <p:strVal val="visible"/>
                                      </p:to>
                                    </p:set>
                                    <p:animEffect transition="in" filter="fade">
                                      <p:cBhvr>
                                        <p:cTn id="40" dur="500"/>
                                        <p:tgtEl>
                                          <p:spTgt spid="12">
                                            <p:txEl>
                                              <p:pRg st="13" end="13"/>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2">
                                            <p:txEl>
                                              <p:pRg st="14" end="14"/>
                                            </p:txEl>
                                          </p:spTgt>
                                        </p:tgtEl>
                                        <p:attrNameLst>
                                          <p:attrName>style.visibility</p:attrName>
                                        </p:attrNameLst>
                                      </p:cBhvr>
                                      <p:to>
                                        <p:strVal val="visible"/>
                                      </p:to>
                                    </p:set>
                                    <p:animEffect transition="in" filter="fade">
                                      <p:cBhvr>
                                        <p:cTn id="43" dur="500"/>
                                        <p:tgtEl>
                                          <p:spTgt spid="12">
                                            <p:txEl>
                                              <p:pRg st="14" end="14"/>
                                            </p:txEl>
                                          </p:spTgt>
                                        </p:tgtEl>
                                      </p:cBhvr>
                                    </p:animEffect>
                                  </p:childTnLst>
                                </p:cTn>
                              </p:par>
                            </p:childTnLst>
                          </p:cTn>
                        </p:par>
                        <p:par>
                          <p:cTn id="44" fill="hold">
                            <p:stCondLst>
                              <p:cond delay="3000"/>
                            </p:stCondLst>
                            <p:childTnLst>
                              <p:par>
                                <p:cTn id="45" presetID="10" presetClass="entr" presetSubtype="0" fill="hold" nodeType="afterEffect">
                                  <p:stCondLst>
                                    <p:cond delay="0"/>
                                  </p:stCondLst>
                                  <p:childTnLst>
                                    <p:set>
                                      <p:cBhvr>
                                        <p:cTn id="46" dur="1" fill="hold">
                                          <p:stCondLst>
                                            <p:cond delay="0"/>
                                          </p:stCondLst>
                                        </p:cTn>
                                        <p:tgtEl>
                                          <p:spTgt spid="12">
                                            <p:txEl>
                                              <p:pRg st="15" end="15"/>
                                            </p:txEl>
                                          </p:spTgt>
                                        </p:tgtEl>
                                        <p:attrNameLst>
                                          <p:attrName>style.visibility</p:attrName>
                                        </p:attrNameLst>
                                      </p:cBhvr>
                                      <p:to>
                                        <p:strVal val="visible"/>
                                      </p:to>
                                    </p:set>
                                    <p:animEffect transition="in" filter="fade">
                                      <p:cBhvr>
                                        <p:cTn id="47" dur="500"/>
                                        <p:tgtEl>
                                          <p:spTgt spid="1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757745CF-96DD-4263-A2FE-3F725C94539A}"/>
              </a:ext>
            </a:extLst>
          </p:cNvPr>
          <p:cNvPicPr>
            <a:picLocks noChangeAspect="1"/>
          </p:cNvPicPr>
          <p:nvPr/>
        </p:nvPicPr>
        <p:blipFill rotWithShape="1">
          <a:blip r:embed="rId2">
            <a:extLst>
              <a:ext uri="{28A0092B-C50C-407E-A947-70E740481C1C}">
                <a14:useLocalDpi xmlns:a14="http://schemas.microsoft.com/office/drawing/2010/main" val="0"/>
              </a:ext>
            </a:extLst>
          </a:blip>
          <a:srcRect l="38912"/>
          <a:stretch/>
        </p:blipFill>
        <p:spPr>
          <a:xfrm>
            <a:off x="11027197" y="53392"/>
            <a:ext cx="896454" cy="1015012"/>
          </a:xfrm>
          <a:prstGeom prst="rect">
            <a:avLst/>
          </a:prstGeom>
        </p:spPr>
      </p:pic>
      <p:pic>
        <p:nvPicPr>
          <p:cNvPr id="5" name="Afbeelding 4">
            <a:extLst>
              <a:ext uri="{FF2B5EF4-FFF2-40B4-BE49-F238E27FC236}">
                <a16:creationId xmlns:a16="http://schemas.microsoft.com/office/drawing/2014/main" id="{3B0D42DD-0432-4DD3-898F-B2216AB1F3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9356" y="4934835"/>
            <a:ext cx="564123" cy="1803483"/>
          </a:xfrm>
          <a:prstGeom prst="rect">
            <a:avLst/>
          </a:prstGeom>
        </p:spPr>
      </p:pic>
      <p:pic>
        <p:nvPicPr>
          <p:cNvPr id="9" name="Afbeelding 8">
            <a:extLst>
              <a:ext uri="{FF2B5EF4-FFF2-40B4-BE49-F238E27FC236}">
                <a16:creationId xmlns:a16="http://schemas.microsoft.com/office/drawing/2014/main" id="{5B42815E-F127-4E4D-9C43-B4B8F5848533}"/>
              </a:ext>
            </a:extLst>
          </p:cNvPr>
          <p:cNvPicPr>
            <a:picLocks noChangeAspect="1"/>
          </p:cNvPicPr>
          <p:nvPr/>
        </p:nvPicPr>
        <p:blipFill rotWithShape="1">
          <a:blip r:embed="rId2">
            <a:extLst>
              <a:ext uri="{28A0092B-C50C-407E-A947-70E740481C1C}">
                <a14:useLocalDpi xmlns:a14="http://schemas.microsoft.com/office/drawing/2010/main" val="0"/>
              </a:ext>
            </a:extLst>
          </a:blip>
          <a:srcRect l="38912"/>
          <a:stretch/>
        </p:blipFill>
        <p:spPr>
          <a:xfrm>
            <a:off x="11027197" y="53392"/>
            <a:ext cx="896454" cy="1015012"/>
          </a:xfrm>
          <a:prstGeom prst="rect">
            <a:avLst/>
          </a:prstGeom>
        </p:spPr>
      </p:pic>
      <p:pic>
        <p:nvPicPr>
          <p:cNvPr id="10" name="Afbeelding 9">
            <a:extLst>
              <a:ext uri="{FF2B5EF4-FFF2-40B4-BE49-F238E27FC236}">
                <a16:creationId xmlns:a16="http://schemas.microsoft.com/office/drawing/2014/main" id="{DB57CCF7-B67F-414B-A2C1-B72A33234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9356" y="4934835"/>
            <a:ext cx="564123" cy="1803483"/>
          </a:xfrm>
          <a:prstGeom prst="rect">
            <a:avLst/>
          </a:prstGeom>
        </p:spPr>
      </p:pic>
      <p:sp>
        <p:nvSpPr>
          <p:cNvPr id="98" name="Tekstvak 97">
            <a:extLst>
              <a:ext uri="{FF2B5EF4-FFF2-40B4-BE49-F238E27FC236}">
                <a16:creationId xmlns:a16="http://schemas.microsoft.com/office/drawing/2014/main" id="{4CC695A8-1732-4C6B-8D7B-74CA3CA1C633}"/>
              </a:ext>
            </a:extLst>
          </p:cNvPr>
          <p:cNvSpPr txBox="1"/>
          <p:nvPr/>
        </p:nvSpPr>
        <p:spPr>
          <a:xfrm>
            <a:off x="1170465" y="569203"/>
            <a:ext cx="53496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ONDERNEMERS COMPETENTIES</a:t>
            </a:r>
          </a:p>
        </p:txBody>
      </p:sp>
      <p:cxnSp>
        <p:nvCxnSpPr>
          <p:cNvPr id="99" name="Rechte verbindingslijn 98">
            <a:extLst>
              <a:ext uri="{FF2B5EF4-FFF2-40B4-BE49-F238E27FC236}">
                <a16:creationId xmlns:a16="http://schemas.microsoft.com/office/drawing/2014/main" id="{EAB331B4-6709-455B-BE20-CCBCD31DA17B}"/>
              </a:ext>
            </a:extLst>
          </p:cNvPr>
          <p:cNvCxnSpPr>
            <a:cxnSpLocks/>
          </p:cNvCxnSpPr>
          <p:nvPr/>
        </p:nvCxnSpPr>
        <p:spPr>
          <a:xfrm>
            <a:off x="1222097" y="989817"/>
            <a:ext cx="266737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AutoShape 4" descr="House of Control">
            <a:extLst>
              <a:ext uri="{FF2B5EF4-FFF2-40B4-BE49-F238E27FC236}">
                <a16:creationId xmlns:a16="http://schemas.microsoft.com/office/drawing/2014/main" id="{C7FFE849-73F8-4CB4-B961-BA183AE4D04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kstvak 11">
            <a:extLst>
              <a:ext uri="{FF2B5EF4-FFF2-40B4-BE49-F238E27FC236}">
                <a16:creationId xmlns:a16="http://schemas.microsoft.com/office/drawing/2014/main" id="{CBC03974-9D49-402F-90AF-305BBE1F8727}"/>
              </a:ext>
            </a:extLst>
          </p:cNvPr>
          <p:cNvSpPr txBox="1"/>
          <p:nvPr/>
        </p:nvSpPr>
        <p:spPr>
          <a:xfrm>
            <a:off x="1222097" y="1068404"/>
            <a:ext cx="8598178" cy="538609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Differentiatie:</a:t>
            </a:r>
            <a:endParaRPr kumimoji="0" lang="nl-NL"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Kern: focus op optimalisatie van je bedrijf vanuit ketensamenwerking, </a:t>
            </a:r>
            <a:r>
              <a:rPr kumimoji="0" lang="nl-NL"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teamplayer</a:t>
            </a:r>
            <a:r>
              <a:rPr kumimoji="0" lang="nl-NL"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terugvaloptie en opbrengstprijs komt tot stand uit specifieke afzetmarkten (overleg prijs meerjarig)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Innovatie: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Competentie: Stimuleren van creativiteit en innovatie.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Marketing en Branding:</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Competentie: Ontwikkelen van effectieve marketing- en branding strategieën.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Productontwikkeling:</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Competentie: Leiden van het proces van productontwikkeling.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Kwaliteitsbeheer:</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Competentie: Zorgen voor strikte kwaliteitscontrole.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Keten en klantgerichtheid:</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Competentie: Het vermogen om de behoeften en wensen van klanten te begrijpen</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Onderhandelen voor meerjarige samenwerking, afstemming.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Ovaal 2">
            <a:extLst>
              <a:ext uri="{FF2B5EF4-FFF2-40B4-BE49-F238E27FC236}">
                <a16:creationId xmlns:a16="http://schemas.microsoft.com/office/drawing/2014/main" id="{4785E48F-851D-76EF-BC59-4995FE4453BF}"/>
              </a:ext>
            </a:extLst>
          </p:cNvPr>
          <p:cNvSpPr/>
          <p:nvPr/>
        </p:nvSpPr>
        <p:spPr>
          <a:xfrm>
            <a:off x="323850" y="1352551"/>
            <a:ext cx="777725" cy="777704"/>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673608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2">
                                            <p:txEl>
                                              <p:pRg st="6" end="6"/>
                                            </p:txEl>
                                          </p:spTgt>
                                        </p:tgtEl>
                                        <p:attrNameLst>
                                          <p:attrName>style.visibility</p:attrName>
                                        </p:attrNameLst>
                                      </p:cBhvr>
                                      <p:to>
                                        <p:strVal val="visible"/>
                                      </p:to>
                                    </p:set>
                                    <p:animEffect transition="in" filter="fade">
                                      <p:cBhvr>
                                        <p:cTn id="12" dur="500"/>
                                        <p:tgtEl>
                                          <p:spTgt spid="12">
                                            <p:txEl>
                                              <p:pRg st="6" end="6"/>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xEl>
                                              <p:pRg st="7" end="7"/>
                                            </p:txEl>
                                          </p:spTgt>
                                        </p:tgtEl>
                                        <p:attrNameLst>
                                          <p:attrName>style.visibility</p:attrName>
                                        </p:attrNameLst>
                                      </p:cBhvr>
                                      <p:to>
                                        <p:strVal val="visible"/>
                                      </p:to>
                                    </p:set>
                                    <p:animEffect transition="in" filter="fade">
                                      <p:cBhvr>
                                        <p:cTn id="15" dur="500"/>
                                        <p:tgtEl>
                                          <p:spTgt spid="12">
                                            <p:txEl>
                                              <p:pRg st="7" end="7"/>
                                            </p:txEl>
                                          </p:spTgt>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2">
                                            <p:txEl>
                                              <p:pRg st="8" end="8"/>
                                            </p:txEl>
                                          </p:spTgt>
                                        </p:tgtEl>
                                        <p:attrNameLst>
                                          <p:attrName>style.visibility</p:attrName>
                                        </p:attrNameLst>
                                      </p:cBhvr>
                                      <p:to>
                                        <p:strVal val="visible"/>
                                      </p:to>
                                    </p:set>
                                    <p:animEffect transition="in" filter="fade">
                                      <p:cBhvr>
                                        <p:cTn id="19" dur="500"/>
                                        <p:tgtEl>
                                          <p:spTgt spid="12">
                                            <p:txEl>
                                              <p:pRg st="8" end="8"/>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xEl>
                                              <p:pRg st="9" end="9"/>
                                            </p:txEl>
                                          </p:spTgt>
                                        </p:tgtEl>
                                        <p:attrNameLst>
                                          <p:attrName>style.visibility</p:attrName>
                                        </p:attrNameLst>
                                      </p:cBhvr>
                                      <p:to>
                                        <p:strVal val="visible"/>
                                      </p:to>
                                    </p:set>
                                    <p:animEffect transition="in" filter="fade">
                                      <p:cBhvr>
                                        <p:cTn id="22" dur="500"/>
                                        <p:tgtEl>
                                          <p:spTgt spid="12">
                                            <p:txEl>
                                              <p:pRg st="9" end="9"/>
                                            </p:txEl>
                                          </p:spTgt>
                                        </p:tgtEl>
                                      </p:cBhvr>
                                    </p:animEffect>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12">
                                            <p:txEl>
                                              <p:pRg st="10" end="10"/>
                                            </p:txEl>
                                          </p:spTgt>
                                        </p:tgtEl>
                                        <p:attrNameLst>
                                          <p:attrName>style.visibility</p:attrName>
                                        </p:attrNameLst>
                                      </p:cBhvr>
                                      <p:to>
                                        <p:strVal val="visible"/>
                                      </p:to>
                                    </p:set>
                                    <p:animEffect transition="in" filter="fade">
                                      <p:cBhvr>
                                        <p:cTn id="26" dur="500"/>
                                        <p:tgtEl>
                                          <p:spTgt spid="12">
                                            <p:txEl>
                                              <p:pRg st="10" end="1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2">
                                            <p:txEl>
                                              <p:pRg st="11" end="11"/>
                                            </p:txEl>
                                          </p:spTgt>
                                        </p:tgtEl>
                                        <p:attrNameLst>
                                          <p:attrName>style.visibility</p:attrName>
                                        </p:attrNameLst>
                                      </p:cBhvr>
                                      <p:to>
                                        <p:strVal val="visible"/>
                                      </p:to>
                                    </p:set>
                                    <p:animEffect transition="in" filter="fade">
                                      <p:cBhvr>
                                        <p:cTn id="29" dur="500"/>
                                        <p:tgtEl>
                                          <p:spTgt spid="12">
                                            <p:txEl>
                                              <p:pRg st="11" end="11"/>
                                            </p:txEl>
                                          </p:spTgt>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12">
                                            <p:txEl>
                                              <p:pRg st="12" end="12"/>
                                            </p:txEl>
                                          </p:spTgt>
                                        </p:tgtEl>
                                        <p:attrNameLst>
                                          <p:attrName>style.visibility</p:attrName>
                                        </p:attrNameLst>
                                      </p:cBhvr>
                                      <p:to>
                                        <p:strVal val="visible"/>
                                      </p:to>
                                    </p:set>
                                    <p:animEffect transition="in" filter="fade">
                                      <p:cBhvr>
                                        <p:cTn id="33" dur="500"/>
                                        <p:tgtEl>
                                          <p:spTgt spid="12">
                                            <p:txEl>
                                              <p:pRg st="12" end="1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2">
                                            <p:txEl>
                                              <p:pRg st="13" end="13"/>
                                            </p:txEl>
                                          </p:spTgt>
                                        </p:tgtEl>
                                        <p:attrNameLst>
                                          <p:attrName>style.visibility</p:attrName>
                                        </p:attrNameLst>
                                      </p:cBhvr>
                                      <p:to>
                                        <p:strVal val="visible"/>
                                      </p:to>
                                    </p:set>
                                    <p:animEffect transition="in" filter="fade">
                                      <p:cBhvr>
                                        <p:cTn id="36" dur="500"/>
                                        <p:tgtEl>
                                          <p:spTgt spid="12">
                                            <p:txEl>
                                              <p:pRg st="13" end="13"/>
                                            </p:txEl>
                                          </p:spTgt>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12">
                                            <p:txEl>
                                              <p:pRg st="14" end="14"/>
                                            </p:txEl>
                                          </p:spTgt>
                                        </p:tgtEl>
                                        <p:attrNameLst>
                                          <p:attrName>style.visibility</p:attrName>
                                        </p:attrNameLst>
                                      </p:cBhvr>
                                      <p:to>
                                        <p:strVal val="visible"/>
                                      </p:to>
                                    </p:set>
                                    <p:animEffect transition="in" filter="fade">
                                      <p:cBhvr>
                                        <p:cTn id="40" dur="500"/>
                                        <p:tgtEl>
                                          <p:spTgt spid="12">
                                            <p:txEl>
                                              <p:pRg st="14" end="14"/>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2">
                                            <p:txEl>
                                              <p:pRg st="15" end="15"/>
                                            </p:txEl>
                                          </p:spTgt>
                                        </p:tgtEl>
                                        <p:attrNameLst>
                                          <p:attrName>style.visibility</p:attrName>
                                        </p:attrNameLst>
                                      </p:cBhvr>
                                      <p:to>
                                        <p:strVal val="visible"/>
                                      </p:to>
                                    </p:set>
                                    <p:animEffect transition="in" filter="fade">
                                      <p:cBhvr>
                                        <p:cTn id="43" dur="500"/>
                                        <p:tgtEl>
                                          <p:spTgt spid="12">
                                            <p:txEl>
                                              <p:pRg st="15" end="15"/>
                                            </p:txEl>
                                          </p:spTgt>
                                        </p:tgtEl>
                                      </p:cBhvr>
                                    </p:animEffect>
                                  </p:childTnLst>
                                </p:cTn>
                              </p:par>
                            </p:childTnLst>
                          </p:cTn>
                        </p:par>
                        <p:par>
                          <p:cTn id="44" fill="hold">
                            <p:stCondLst>
                              <p:cond delay="3000"/>
                            </p:stCondLst>
                            <p:childTnLst>
                              <p:par>
                                <p:cTn id="45" presetID="10" presetClass="entr" presetSubtype="0" fill="hold" nodeType="afterEffect">
                                  <p:stCondLst>
                                    <p:cond delay="0"/>
                                  </p:stCondLst>
                                  <p:childTnLst>
                                    <p:set>
                                      <p:cBhvr>
                                        <p:cTn id="46" dur="1" fill="hold">
                                          <p:stCondLst>
                                            <p:cond delay="0"/>
                                          </p:stCondLst>
                                        </p:cTn>
                                        <p:tgtEl>
                                          <p:spTgt spid="12">
                                            <p:txEl>
                                              <p:pRg st="16" end="16"/>
                                            </p:txEl>
                                          </p:spTgt>
                                        </p:tgtEl>
                                        <p:attrNameLst>
                                          <p:attrName>style.visibility</p:attrName>
                                        </p:attrNameLst>
                                      </p:cBhvr>
                                      <p:to>
                                        <p:strVal val="visible"/>
                                      </p:to>
                                    </p:set>
                                    <p:animEffect transition="in" filter="fade">
                                      <p:cBhvr>
                                        <p:cTn id="47" dur="500"/>
                                        <p:tgtEl>
                                          <p:spTgt spid="12">
                                            <p:txEl>
                                              <p:pRg st="16" end="16"/>
                                            </p:txEl>
                                          </p:spTgt>
                                        </p:tgtEl>
                                      </p:cBhvr>
                                    </p:animEffect>
                                  </p:childTnLst>
                                </p:cTn>
                              </p:par>
                            </p:childTnLst>
                          </p:cTn>
                        </p:par>
                        <p:par>
                          <p:cTn id="48" fill="hold">
                            <p:stCondLst>
                              <p:cond delay="3500"/>
                            </p:stCondLst>
                            <p:childTnLst>
                              <p:par>
                                <p:cTn id="49" presetID="10" presetClass="entr" presetSubtype="0" fill="hold" nodeType="afterEffect">
                                  <p:stCondLst>
                                    <p:cond delay="0"/>
                                  </p:stCondLst>
                                  <p:childTnLst>
                                    <p:set>
                                      <p:cBhvr>
                                        <p:cTn id="50" dur="1" fill="hold">
                                          <p:stCondLst>
                                            <p:cond delay="0"/>
                                          </p:stCondLst>
                                        </p:cTn>
                                        <p:tgtEl>
                                          <p:spTgt spid="12">
                                            <p:txEl>
                                              <p:pRg st="17" end="17"/>
                                            </p:txEl>
                                          </p:spTgt>
                                        </p:tgtEl>
                                        <p:attrNameLst>
                                          <p:attrName>style.visibility</p:attrName>
                                        </p:attrNameLst>
                                      </p:cBhvr>
                                      <p:to>
                                        <p:strVal val="visible"/>
                                      </p:to>
                                    </p:set>
                                    <p:animEffect transition="in" filter="fade">
                                      <p:cBhvr>
                                        <p:cTn id="51" dur="500"/>
                                        <p:tgtEl>
                                          <p:spTgt spid="1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al 2">
            <a:extLst>
              <a:ext uri="{FF2B5EF4-FFF2-40B4-BE49-F238E27FC236}">
                <a16:creationId xmlns:a16="http://schemas.microsoft.com/office/drawing/2014/main" id="{D6143A50-10F7-539B-60C2-51E2391D4286}"/>
              </a:ext>
            </a:extLst>
          </p:cNvPr>
          <p:cNvSpPr/>
          <p:nvPr/>
        </p:nvSpPr>
        <p:spPr>
          <a:xfrm>
            <a:off x="259387" y="1207614"/>
            <a:ext cx="911078" cy="911054"/>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757745CF-96DD-4263-A2FE-3F725C94539A}"/>
              </a:ext>
            </a:extLst>
          </p:cNvPr>
          <p:cNvPicPr>
            <a:picLocks noChangeAspect="1"/>
          </p:cNvPicPr>
          <p:nvPr/>
        </p:nvPicPr>
        <p:blipFill rotWithShape="1">
          <a:blip r:embed="rId2">
            <a:extLst>
              <a:ext uri="{28A0092B-C50C-407E-A947-70E740481C1C}">
                <a14:useLocalDpi xmlns:a14="http://schemas.microsoft.com/office/drawing/2010/main" val="0"/>
              </a:ext>
            </a:extLst>
          </a:blip>
          <a:srcRect l="38912"/>
          <a:stretch/>
        </p:blipFill>
        <p:spPr>
          <a:xfrm>
            <a:off x="11027197" y="53392"/>
            <a:ext cx="896454" cy="1015012"/>
          </a:xfrm>
          <a:prstGeom prst="rect">
            <a:avLst/>
          </a:prstGeom>
        </p:spPr>
      </p:pic>
      <p:pic>
        <p:nvPicPr>
          <p:cNvPr id="5" name="Afbeelding 4">
            <a:extLst>
              <a:ext uri="{FF2B5EF4-FFF2-40B4-BE49-F238E27FC236}">
                <a16:creationId xmlns:a16="http://schemas.microsoft.com/office/drawing/2014/main" id="{3B0D42DD-0432-4DD3-898F-B2216AB1F3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9356" y="4934835"/>
            <a:ext cx="564123" cy="1803483"/>
          </a:xfrm>
          <a:prstGeom prst="rect">
            <a:avLst/>
          </a:prstGeom>
        </p:spPr>
      </p:pic>
      <p:pic>
        <p:nvPicPr>
          <p:cNvPr id="9" name="Afbeelding 8">
            <a:extLst>
              <a:ext uri="{FF2B5EF4-FFF2-40B4-BE49-F238E27FC236}">
                <a16:creationId xmlns:a16="http://schemas.microsoft.com/office/drawing/2014/main" id="{5B42815E-F127-4E4D-9C43-B4B8F5848533}"/>
              </a:ext>
            </a:extLst>
          </p:cNvPr>
          <p:cNvPicPr>
            <a:picLocks noChangeAspect="1"/>
          </p:cNvPicPr>
          <p:nvPr/>
        </p:nvPicPr>
        <p:blipFill rotWithShape="1">
          <a:blip r:embed="rId2">
            <a:extLst>
              <a:ext uri="{28A0092B-C50C-407E-A947-70E740481C1C}">
                <a14:useLocalDpi xmlns:a14="http://schemas.microsoft.com/office/drawing/2010/main" val="0"/>
              </a:ext>
            </a:extLst>
          </a:blip>
          <a:srcRect l="38912"/>
          <a:stretch/>
        </p:blipFill>
        <p:spPr>
          <a:xfrm>
            <a:off x="11027197" y="53392"/>
            <a:ext cx="896454" cy="1015012"/>
          </a:xfrm>
          <a:prstGeom prst="rect">
            <a:avLst/>
          </a:prstGeom>
        </p:spPr>
      </p:pic>
      <p:pic>
        <p:nvPicPr>
          <p:cNvPr id="10" name="Afbeelding 9">
            <a:extLst>
              <a:ext uri="{FF2B5EF4-FFF2-40B4-BE49-F238E27FC236}">
                <a16:creationId xmlns:a16="http://schemas.microsoft.com/office/drawing/2014/main" id="{DB57CCF7-B67F-414B-A2C1-B72A33234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9356" y="4934835"/>
            <a:ext cx="564123" cy="1803483"/>
          </a:xfrm>
          <a:prstGeom prst="rect">
            <a:avLst/>
          </a:prstGeom>
        </p:spPr>
      </p:pic>
      <p:sp>
        <p:nvSpPr>
          <p:cNvPr id="98" name="Tekstvak 97">
            <a:extLst>
              <a:ext uri="{FF2B5EF4-FFF2-40B4-BE49-F238E27FC236}">
                <a16:creationId xmlns:a16="http://schemas.microsoft.com/office/drawing/2014/main" id="{4CC695A8-1732-4C6B-8D7B-74CA3CA1C633}"/>
              </a:ext>
            </a:extLst>
          </p:cNvPr>
          <p:cNvSpPr txBox="1"/>
          <p:nvPr/>
        </p:nvSpPr>
        <p:spPr>
          <a:xfrm>
            <a:off x="1170465" y="569203"/>
            <a:ext cx="53496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ONDERNEMERS COMPETENTIES</a:t>
            </a:r>
          </a:p>
        </p:txBody>
      </p:sp>
      <p:cxnSp>
        <p:nvCxnSpPr>
          <p:cNvPr id="99" name="Rechte verbindingslijn 98">
            <a:extLst>
              <a:ext uri="{FF2B5EF4-FFF2-40B4-BE49-F238E27FC236}">
                <a16:creationId xmlns:a16="http://schemas.microsoft.com/office/drawing/2014/main" id="{EAB331B4-6709-455B-BE20-CCBCD31DA17B}"/>
              </a:ext>
            </a:extLst>
          </p:cNvPr>
          <p:cNvCxnSpPr>
            <a:cxnSpLocks/>
          </p:cNvCxnSpPr>
          <p:nvPr/>
        </p:nvCxnSpPr>
        <p:spPr>
          <a:xfrm>
            <a:off x="1222097" y="989817"/>
            <a:ext cx="266737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AutoShape 4" descr="House of Control">
            <a:extLst>
              <a:ext uri="{FF2B5EF4-FFF2-40B4-BE49-F238E27FC236}">
                <a16:creationId xmlns:a16="http://schemas.microsoft.com/office/drawing/2014/main" id="{C7FFE849-73F8-4CB4-B961-BA183AE4D04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kstvak 11">
            <a:extLst>
              <a:ext uri="{FF2B5EF4-FFF2-40B4-BE49-F238E27FC236}">
                <a16:creationId xmlns:a16="http://schemas.microsoft.com/office/drawing/2014/main" id="{CBC03974-9D49-402F-90AF-305BBE1F8727}"/>
              </a:ext>
            </a:extLst>
          </p:cNvPr>
          <p:cNvSpPr txBox="1"/>
          <p:nvPr/>
        </p:nvSpPr>
        <p:spPr>
          <a:xfrm>
            <a:off x="1222096" y="1207614"/>
            <a:ext cx="9160153" cy="4062651"/>
          </a:xfrm>
          <a:prstGeom prst="rect">
            <a:avLst/>
          </a:prstGeom>
          <a:noFill/>
        </p:spPr>
        <p:txBody>
          <a:bodyPr wrap="square">
            <a:spAutoFit/>
          </a:bodyPr>
          <a:lstStyle/>
          <a:p>
            <a:r>
              <a:rPr lang="nl-NL" dirty="0"/>
              <a:t> </a:t>
            </a:r>
          </a:p>
          <a:p>
            <a:pPr lvl="0"/>
            <a:r>
              <a:rPr lang="nl-NL" sz="1600" b="1" dirty="0">
                <a:latin typeface="Arial" panose="020B0604020202020204" pitchFamily="34" charset="0"/>
                <a:cs typeface="Arial" panose="020B0604020202020204" pitchFamily="34" charset="0"/>
              </a:rPr>
              <a:t>Focus:</a:t>
            </a:r>
            <a:endParaRPr lang="nl-NL" sz="1600" dirty="0">
              <a:latin typeface="Arial" panose="020B0604020202020204" pitchFamily="34" charset="0"/>
              <a:cs typeface="Arial" panose="020B0604020202020204" pitchFamily="34" charset="0"/>
            </a:endParaRPr>
          </a:p>
          <a:p>
            <a:r>
              <a:rPr lang="nl-NL" sz="1600" b="1" dirty="0">
                <a:latin typeface="Arial" panose="020B0604020202020204" pitchFamily="34" charset="0"/>
                <a:cs typeface="Arial" panose="020B0604020202020204" pitchFamily="34" charset="0"/>
              </a:rPr>
              <a:t> </a:t>
            </a:r>
            <a:endParaRPr lang="nl-NL" sz="1600" dirty="0">
              <a:latin typeface="Arial" panose="020B0604020202020204" pitchFamily="34" charset="0"/>
              <a:cs typeface="Arial" panose="020B0604020202020204" pitchFamily="34" charset="0"/>
            </a:endParaRPr>
          </a:p>
          <a:p>
            <a:r>
              <a:rPr lang="nl-NL" sz="1600" dirty="0">
                <a:latin typeface="Arial" panose="020B0604020202020204" pitchFamily="34" charset="0"/>
                <a:cs typeface="Arial" panose="020B0604020202020204" pitchFamily="34" charset="0"/>
              </a:rPr>
              <a:t>Kern: focus op eigen merk en afzetverantwoordelijkheid en aansturing gehele keten en afzet. Meerprijs komt tot stand uit eigen afzetcontacten.</a:t>
            </a:r>
          </a:p>
          <a:p>
            <a:r>
              <a:rPr lang="nl-NL" sz="1600" dirty="0">
                <a:latin typeface="Arial" panose="020B0604020202020204" pitchFamily="34" charset="0"/>
                <a:cs typeface="Arial" panose="020B0604020202020204" pitchFamily="34" charset="0"/>
              </a:rPr>
              <a:t> </a:t>
            </a:r>
          </a:p>
          <a:p>
            <a:pPr marL="285750" lvl="0" indent="-285750">
              <a:buFont typeface="Arial" panose="020B0604020202020204" pitchFamily="34" charset="0"/>
              <a:buChar char="•"/>
            </a:pPr>
            <a:r>
              <a:rPr lang="nl-NL" sz="1600" dirty="0">
                <a:latin typeface="Arial" panose="020B0604020202020204" pitchFamily="34" charset="0"/>
                <a:cs typeface="Arial" panose="020B0604020202020204" pitchFamily="34" charset="0"/>
              </a:rPr>
              <a:t>Marktonderzoek:</a:t>
            </a:r>
          </a:p>
          <a:p>
            <a:pPr lvl="1"/>
            <a:r>
              <a:rPr lang="nl-NL" sz="1600" dirty="0">
                <a:latin typeface="Arial" panose="020B0604020202020204" pitchFamily="34" charset="0"/>
                <a:cs typeface="Arial" panose="020B0604020202020204" pitchFamily="34" charset="0"/>
              </a:rPr>
              <a:t>Competentie: Grondig begrip van de doelmarkt door middel van marktonderzoek en analyse.</a:t>
            </a:r>
          </a:p>
          <a:p>
            <a:pPr marL="285750" lvl="0" indent="-285750">
              <a:buFont typeface="Arial" panose="020B0604020202020204" pitchFamily="34" charset="0"/>
              <a:buChar char="•"/>
            </a:pPr>
            <a:r>
              <a:rPr lang="nl-NL" sz="1600" dirty="0">
                <a:latin typeface="Arial" panose="020B0604020202020204" pitchFamily="34" charset="0"/>
                <a:cs typeface="Arial" panose="020B0604020202020204" pitchFamily="34" charset="0"/>
              </a:rPr>
              <a:t>Relatiebeheer:</a:t>
            </a:r>
          </a:p>
          <a:p>
            <a:pPr lvl="1"/>
            <a:r>
              <a:rPr lang="nl-NL" sz="1600" dirty="0">
                <a:latin typeface="Arial" panose="020B0604020202020204" pitchFamily="34" charset="0"/>
                <a:cs typeface="Arial" panose="020B0604020202020204" pitchFamily="34" charset="0"/>
              </a:rPr>
              <a:t>Competentie: Opbouwen en onderhouden van sterke relaties met klanten binnen het specifieke marktsegment. Sales vaardigheden</a:t>
            </a:r>
          </a:p>
          <a:p>
            <a:pPr marL="285750" lvl="0" indent="-285750">
              <a:buFont typeface="Arial" panose="020B0604020202020204" pitchFamily="34" charset="0"/>
              <a:buChar char="•"/>
            </a:pPr>
            <a:r>
              <a:rPr lang="nl-NL" sz="1600" dirty="0">
                <a:latin typeface="Arial" panose="020B0604020202020204" pitchFamily="34" charset="0"/>
                <a:cs typeface="Arial" panose="020B0604020202020204" pitchFamily="34" charset="0"/>
              </a:rPr>
              <a:t>Lokale Marktinzicht:</a:t>
            </a:r>
          </a:p>
          <a:p>
            <a:pPr lvl="1"/>
            <a:r>
              <a:rPr lang="nl-NL" sz="1600" dirty="0">
                <a:latin typeface="Arial" panose="020B0604020202020204" pitchFamily="34" charset="0"/>
                <a:cs typeface="Arial" panose="020B0604020202020204" pitchFamily="34" charset="0"/>
              </a:rPr>
              <a:t>Competentie: Begrijpen van lokale marktdynamiek en klantbehoeften.</a:t>
            </a:r>
          </a:p>
          <a:p>
            <a:pPr marL="285750" lvl="0" indent="-285750">
              <a:buFont typeface="Arial" panose="020B0604020202020204" pitchFamily="34" charset="0"/>
              <a:buChar char="•"/>
            </a:pPr>
            <a:r>
              <a:rPr lang="nl-NL" sz="1600" dirty="0">
                <a:latin typeface="Arial" panose="020B0604020202020204" pitchFamily="34" charset="0"/>
                <a:cs typeface="Arial" panose="020B0604020202020204" pitchFamily="34" charset="0"/>
              </a:rPr>
              <a:t>Flexibiliteit:</a:t>
            </a:r>
          </a:p>
          <a:p>
            <a:pPr lvl="1"/>
            <a:r>
              <a:rPr lang="nl-NL" sz="1600" dirty="0">
                <a:latin typeface="Arial" panose="020B0604020202020204" pitchFamily="34" charset="0"/>
                <a:cs typeface="Arial" panose="020B0604020202020204" pitchFamily="34" charset="0"/>
              </a:rPr>
              <a:t>Competentie: Het vermogen om snel te reageren op veranderingen in de marktomstandigheden.</a:t>
            </a:r>
          </a:p>
        </p:txBody>
      </p:sp>
    </p:spTree>
    <p:extLst>
      <p:ext uri="{BB962C8B-B14F-4D97-AF65-F5344CB8AC3E}">
        <p14:creationId xmlns:p14="http://schemas.microsoft.com/office/powerpoint/2010/main" val="28225056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2">
                                            <p:txEl>
                                              <p:pRg st="5" end="5"/>
                                            </p:txEl>
                                          </p:spTgt>
                                        </p:tgtEl>
                                        <p:attrNameLst>
                                          <p:attrName>style.visibility</p:attrName>
                                        </p:attrNameLst>
                                      </p:cBhvr>
                                      <p:to>
                                        <p:strVal val="visible"/>
                                      </p:to>
                                    </p:set>
                                    <p:animEffect transition="in" filter="fade">
                                      <p:cBhvr>
                                        <p:cTn id="12" dur="500"/>
                                        <p:tgtEl>
                                          <p:spTgt spid="12">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xEl>
                                              <p:pRg st="6" end="6"/>
                                            </p:txEl>
                                          </p:spTgt>
                                        </p:tgtEl>
                                        <p:attrNameLst>
                                          <p:attrName>style.visibility</p:attrName>
                                        </p:attrNameLst>
                                      </p:cBhvr>
                                      <p:to>
                                        <p:strVal val="visible"/>
                                      </p:to>
                                    </p:set>
                                    <p:animEffect transition="in" filter="fade">
                                      <p:cBhvr>
                                        <p:cTn id="15" dur="500"/>
                                        <p:tgtEl>
                                          <p:spTgt spid="12">
                                            <p:txEl>
                                              <p:pRg st="6" end="6"/>
                                            </p:txEl>
                                          </p:spTgt>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2">
                                            <p:txEl>
                                              <p:pRg st="7" end="7"/>
                                            </p:txEl>
                                          </p:spTgt>
                                        </p:tgtEl>
                                        <p:attrNameLst>
                                          <p:attrName>style.visibility</p:attrName>
                                        </p:attrNameLst>
                                      </p:cBhvr>
                                      <p:to>
                                        <p:strVal val="visible"/>
                                      </p:to>
                                    </p:set>
                                    <p:animEffect transition="in" filter="fade">
                                      <p:cBhvr>
                                        <p:cTn id="19" dur="500"/>
                                        <p:tgtEl>
                                          <p:spTgt spid="12">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xEl>
                                              <p:pRg st="8" end="8"/>
                                            </p:txEl>
                                          </p:spTgt>
                                        </p:tgtEl>
                                        <p:attrNameLst>
                                          <p:attrName>style.visibility</p:attrName>
                                        </p:attrNameLst>
                                      </p:cBhvr>
                                      <p:to>
                                        <p:strVal val="visible"/>
                                      </p:to>
                                    </p:set>
                                    <p:animEffect transition="in" filter="fade">
                                      <p:cBhvr>
                                        <p:cTn id="22" dur="500"/>
                                        <p:tgtEl>
                                          <p:spTgt spid="12">
                                            <p:txEl>
                                              <p:pRg st="8" end="8"/>
                                            </p:txEl>
                                          </p:spTgt>
                                        </p:tgtEl>
                                      </p:cBhvr>
                                    </p:animEffect>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12">
                                            <p:txEl>
                                              <p:pRg st="9" end="9"/>
                                            </p:txEl>
                                          </p:spTgt>
                                        </p:tgtEl>
                                        <p:attrNameLst>
                                          <p:attrName>style.visibility</p:attrName>
                                        </p:attrNameLst>
                                      </p:cBhvr>
                                      <p:to>
                                        <p:strVal val="visible"/>
                                      </p:to>
                                    </p:set>
                                    <p:animEffect transition="in" filter="fade">
                                      <p:cBhvr>
                                        <p:cTn id="26" dur="500"/>
                                        <p:tgtEl>
                                          <p:spTgt spid="12">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2">
                                            <p:txEl>
                                              <p:pRg st="10" end="10"/>
                                            </p:txEl>
                                          </p:spTgt>
                                        </p:tgtEl>
                                        <p:attrNameLst>
                                          <p:attrName>style.visibility</p:attrName>
                                        </p:attrNameLst>
                                      </p:cBhvr>
                                      <p:to>
                                        <p:strVal val="visible"/>
                                      </p:to>
                                    </p:set>
                                    <p:animEffect transition="in" filter="fade">
                                      <p:cBhvr>
                                        <p:cTn id="29" dur="500"/>
                                        <p:tgtEl>
                                          <p:spTgt spid="12">
                                            <p:txEl>
                                              <p:pRg st="10" end="10"/>
                                            </p:txEl>
                                          </p:spTgt>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12">
                                            <p:txEl>
                                              <p:pRg st="11" end="11"/>
                                            </p:txEl>
                                          </p:spTgt>
                                        </p:tgtEl>
                                        <p:attrNameLst>
                                          <p:attrName>style.visibility</p:attrName>
                                        </p:attrNameLst>
                                      </p:cBhvr>
                                      <p:to>
                                        <p:strVal val="visible"/>
                                      </p:to>
                                    </p:set>
                                    <p:animEffect transition="in" filter="fade">
                                      <p:cBhvr>
                                        <p:cTn id="33" dur="500"/>
                                        <p:tgtEl>
                                          <p:spTgt spid="12">
                                            <p:txEl>
                                              <p:pRg st="11" end="1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2">
                                            <p:txEl>
                                              <p:pRg st="12" end="12"/>
                                            </p:txEl>
                                          </p:spTgt>
                                        </p:tgtEl>
                                        <p:attrNameLst>
                                          <p:attrName>style.visibility</p:attrName>
                                        </p:attrNameLst>
                                      </p:cBhvr>
                                      <p:to>
                                        <p:strVal val="visible"/>
                                      </p:to>
                                    </p:set>
                                    <p:animEffect transition="in" filter="fade">
                                      <p:cBhvr>
                                        <p:cTn id="36" dur="500"/>
                                        <p:tgtEl>
                                          <p:spTgt spid="1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757745CF-96DD-4263-A2FE-3F725C94539A}"/>
              </a:ext>
            </a:extLst>
          </p:cNvPr>
          <p:cNvPicPr>
            <a:picLocks noChangeAspect="1"/>
          </p:cNvPicPr>
          <p:nvPr/>
        </p:nvPicPr>
        <p:blipFill rotWithShape="1">
          <a:blip r:embed="rId2">
            <a:extLst>
              <a:ext uri="{28A0092B-C50C-407E-A947-70E740481C1C}">
                <a14:useLocalDpi xmlns:a14="http://schemas.microsoft.com/office/drawing/2010/main" val="0"/>
              </a:ext>
            </a:extLst>
          </a:blip>
          <a:srcRect l="38912"/>
          <a:stretch/>
        </p:blipFill>
        <p:spPr>
          <a:xfrm>
            <a:off x="11027197" y="53392"/>
            <a:ext cx="896454" cy="1015012"/>
          </a:xfrm>
          <a:prstGeom prst="rect">
            <a:avLst/>
          </a:prstGeom>
        </p:spPr>
      </p:pic>
      <p:pic>
        <p:nvPicPr>
          <p:cNvPr id="5" name="Afbeelding 4">
            <a:extLst>
              <a:ext uri="{FF2B5EF4-FFF2-40B4-BE49-F238E27FC236}">
                <a16:creationId xmlns:a16="http://schemas.microsoft.com/office/drawing/2014/main" id="{3B0D42DD-0432-4DD3-898F-B2216AB1F3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9356" y="4934835"/>
            <a:ext cx="564123" cy="1803483"/>
          </a:xfrm>
          <a:prstGeom prst="rect">
            <a:avLst/>
          </a:prstGeom>
        </p:spPr>
      </p:pic>
      <p:pic>
        <p:nvPicPr>
          <p:cNvPr id="9" name="Afbeelding 8">
            <a:extLst>
              <a:ext uri="{FF2B5EF4-FFF2-40B4-BE49-F238E27FC236}">
                <a16:creationId xmlns:a16="http://schemas.microsoft.com/office/drawing/2014/main" id="{5B42815E-F127-4E4D-9C43-B4B8F5848533}"/>
              </a:ext>
            </a:extLst>
          </p:cNvPr>
          <p:cNvPicPr>
            <a:picLocks noChangeAspect="1"/>
          </p:cNvPicPr>
          <p:nvPr/>
        </p:nvPicPr>
        <p:blipFill rotWithShape="1">
          <a:blip r:embed="rId2">
            <a:extLst>
              <a:ext uri="{28A0092B-C50C-407E-A947-70E740481C1C}">
                <a14:useLocalDpi xmlns:a14="http://schemas.microsoft.com/office/drawing/2010/main" val="0"/>
              </a:ext>
            </a:extLst>
          </a:blip>
          <a:srcRect l="38912"/>
          <a:stretch/>
        </p:blipFill>
        <p:spPr>
          <a:xfrm>
            <a:off x="11027197" y="53392"/>
            <a:ext cx="896454" cy="1015012"/>
          </a:xfrm>
          <a:prstGeom prst="rect">
            <a:avLst/>
          </a:prstGeom>
        </p:spPr>
      </p:pic>
      <p:pic>
        <p:nvPicPr>
          <p:cNvPr id="10" name="Afbeelding 9">
            <a:extLst>
              <a:ext uri="{FF2B5EF4-FFF2-40B4-BE49-F238E27FC236}">
                <a16:creationId xmlns:a16="http://schemas.microsoft.com/office/drawing/2014/main" id="{DB57CCF7-B67F-414B-A2C1-B72A33234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9356" y="4934835"/>
            <a:ext cx="564123" cy="1803483"/>
          </a:xfrm>
          <a:prstGeom prst="rect">
            <a:avLst/>
          </a:prstGeom>
        </p:spPr>
      </p:pic>
      <p:sp>
        <p:nvSpPr>
          <p:cNvPr id="98" name="Tekstvak 97">
            <a:extLst>
              <a:ext uri="{FF2B5EF4-FFF2-40B4-BE49-F238E27FC236}">
                <a16:creationId xmlns:a16="http://schemas.microsoft.com/office/drawing/2014/main" id="{4CC695A8-1732-4C6B-8D7B-74CA3CA1C633}"/>
              </a:ext>
            </a:extLst>
          </p:cNvPr>
          <p:cNvSpPr txBox="1"/>
          <p:nvPr/>
        </p:nvSpPr>
        <p:spPr>
          <a:xfrm>
            <a:off x="1170465" y="569203"/>
            <a:ext cx="53496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CONCLUSIE</a:t>
            </a:r>
          </a:p>
        </p:txBody>
      </p:sp>
      <p:cxnSp>
        <p:nvCxnSpPr>
          <p:cNvPr id="99" name="Rechte verbindingslijn 98">
            <a:extLst>
              <a:ext uri="{FF2B5EF4-FFF2-40B4-BE49-F238E27FC236}">
                <a16:creationId xmlns:a16="http://schemas.microsoft.com/office/drawing/2014/main" id="{EAB331B4-6709-455B-BE20-CCBCD31DA17B}"/>
              </a:ext>
            </a:extLst>
          </p:cNvPr>
          <p:cNvCxnSpPr>
            <a:cxnSpLocks/>
          </p:cNvCxnSpPr>
          <p:nvPr/>
        </p:nvCxnSpPr>
        <p:spPr>
          <a:xfrm>
            <a:off x="1222097" y="989817"/>
            <a:ext cx="266737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AutoShape 4" descr="House of Control">
            <a:extLst>
              <a:ext uri="{FF2B5EF4-FFF2-40B4-BE49-F238E27FC236}">
                <a16:creationId xmlns:a16="http://schemas.microsoft.com/office/drawing/2014/main" id="{C7FFE849-73F8-4CB4-B961-BA183AE4D04B}"/>
              </a:ext>
            </a:extLst>
          </p:cNvPr>
          <p:cNvSpPr>
            <a:spLocks noChangeAspect="1" noChangeArrowheads="1"/>
          </p:cNvSpPr>
          <p:nvPr/>
        </p:nvSpPr>
        <p:spPr bwMode="auto">
          <a:xfrm>
            <a:off x="6814621" y="292779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kstvak 47">
            <a:extLst>
              <a:ext uri="{FF2B5EF4-FFF2-40B4-BE49-F238E27FC236}">
                <a16:creationId xmlns:a16="http://schemas.microsoft.com/office/drawing/2014/main" id="{746CE87A-E293-4181-9767-ECF1838C8D00}"/>
              </a:ext>
            </a:extLst>
          </p:cNvPr>
          <p:cNvSpPr txBox="1"/>
          <p:nvPr/>
        </p:nvSpPr>
        <p:spPr>
          <a:xfrm>
            <a:off x="357096" y="2358080"/>
            <a:ext cx="2849418" cy="456535"/>
          </a:xfrm>
          <a:prstGeom prst="rect">
            <a:avLst/>
          </a:prstGeom>
          <a:noFill/>
        </p:spPr>
        <p:txBody>
          <a:bodyPr wrap="square">
            <a:spAutoFit/>
          </a:bodyPr>
          <a:lstStyle/>
          <a:p>
            <a:pPr marR="0" lvl="0" algn="l" defTabSz="914400" rtl="0" eaLnBrk="1" fontAlgn="auto" latinLnBrk="0" hangingPunct="1">
              <a:lnSpc>
                <a:spcPct val="150000"/>
              </a:lnSpc>
              <a:spcBef>
                <a:spcPts val="0"/>
              </a:spcBef>
              <a:spcAft>
                <a:spcPts val="0"/>
              </a:spcAft>
              <a:buClrTx/>
              <a:buSzTx/>
              <a:tabLst/>
              <a:defRPr/>
            </a:pPr>
            <a:r>
              <a:rPr kumimoji="0" lang="nl-NL"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Niet </a:t>
            </a:r>
            <a:r>
              <a:rPr lang="nl-NL" dirty="0">
                <a:solidFill>
                  <a:prstClr val="black"/>
                </a:solidFill>
                <a:latin typeface="Arial" panose="020B0604020202020204" pitchFamily="34" charset="0"/>
                <a:cs typeface="Arial" panose="020B0604020202020204" pitchFamily="34" charset="0"/>
              </a:rPr>
              <a:t>kiezen is ook kiezen</a:t>
            </a:r>
            <a:endParaRPr kumimoji="0" lang="nl-NL"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0" name="Tekstvak 49">
            <a:extLst>
              <a:ext uri="{FF2B5EF4-FFF2-40B4-BE49-F238E27FC236}">
                <a16:creationId xmlns:a16="http://schemas.microsoft.com/office/drawing/2014/main" id="{21FDC19C-1D5F-4FDE-8F1A-8CAEA61A3487}"/>
              </a:ext>
            </a:extLst>
          </p:cNvPr>
          <p:cNvSpPr txBox="1"/>
          <p:nvPr/>
        </p:nvSpPr>
        <p:spPr>
          <a:xfrm>
            <a:off x="9144000" y="2375861"/>
            <a:ext cx="6096000" cy="456535"/>
          </a:xfrm>
          <a:prstGeom prst="rect">
            <a:avLst/>
          </a:prstGeom>
          <a:noFill/>
        </p:spPr>
        <p:txBody>
          <a:bodyPr wrap="square">
            <a:spAutoFit/>
          </a:bodyPr>
          <a:lstStyle/>
          <a:p>
            <a:pPr marR="0" lvl="0" algn="l" defTabSz="914400" rtl="0" eaLnBrk="1" fontAlgn="auto" latinLnBrk="0" hangingPunct="1">
              <a:lnSpc>
                <a:spcPct val="150000"/>
              </a:lnSpc>
              <a:spcBef>
                <a:spcPts val="0"/>
              </a:spcBef>
              <a:spcAft>
                <a:spcPts val="0"/>
              </a:spcAft>
              <a:buClrTx/>
              <a:buSzTx/>
              <a:tabLst/>
              <a:defRPr/>
            </a:pPr>
            <a:r>
              <a:rPr kumimoji="0" lang="nl-NL"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Er is heel veel te kiezen</a:t>
            </a:r>
          </a:p>
        </p:txBody>
      </p:sp>
      <p:sp>
        <p:nvSpPr>
          <p:cNvPr id="15" name="Tekstvak 14">
            <a:extLst>
              <a:ext uri="{FF2B5EF4-FFF2-40B4-BE49-F238E27FC236}">
                <a16:creationId xmlns:a16="http://schemas.microsoft.com/office/drawing/2014/main" id="{C1FEAA15-E159-48C6-8AA8-22791A035538}"/>
              </a:ext>
            </a:extLst>
          </p:cNvPr>
          <p:cNvSpPr txBox="1"/>
          <p:nvPr/>
        </p:nvSpPr>
        <p:spPr>
          <a:xfrm>
            <a:off x="5242291" y="1695632"/>
            <a:ext cx="4297724"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Strategisch voordeel</a:t>
            </a:r>
          </a:p>
        </p:txBody>
      </p:sp>
      <p:sp>
        <p:nvSpPr>
          <p:cNvPr id="17" name="Tekstvak 16">
            <a:extLst>
              <a:ext uri="{FF2B5EF4-FFF2-40B4-BE49-F238E27FC236}">
                <a16:creationId xmlns:a16="http://schemas.microsoft.com/office/drawing/2014/main" id="{27482128-049D-4013-A1D9-84D78AE897BF}"/>
              </a:ext>
            </a:extLst>
          </p:cNvPr>
          <p:cNvSpPr txBox="1"/>
          <p:nvPr/>
        </p:nvSpPr>
        <p:spPr>
          <a:xfrm rot="16200000">
            <a:off x="2235488" y="3219098"/>
            <a:ext cx="2349912"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Strategisch doel</a:t>
            </a:r>
          </a:p>
        </p:txBody>
      </p:sp>
      <p:sp>
        <p:nvSpPr>
          <p:cNvPr id="3" name="Rechthoek 2">
            <a:extLst>
              <a:ext uri="{FF2B5EF4-FFF2-40B4-BE49-F238E27FC236}">
                <a16:creationId xmlns:a16="http://schemas.microsoft.com/office/drawing/2014/main" id="{432BC44A-2968-7A78-D9F0-3A1004623E48}"/>
              </a:ext>
            </a:extLst>
          </p:cNvPr>
          <p:cNvSpPr/>
          <p:nvPr/>
        </p:nvSpPr>
        <p:spPr>
          <a:xfrm>
            <a:off x="4066429" y="2235678"/>
            <a:ext cx="2124075" cy="1212375"/>
          </a:xfrm>
          <a:prstGeom prst="rect">
            <a:avLst/>
          </a:prstGeom>
          <a:gradFill flip="none" rotWithShape="1">
            <a:gsLst>
              <a:gs pos="0">
                <a:srgbClr val="A3B482">
                  <a:tint val="66000"/>
                  <a:satMod val="160000"/>
                </a:srgbClr>
              </a:gs>
              <a:gs pos="50000">
                <a:srgbClr val="A3B482">
                  <a:tint val="44500"/>
                  <a:satMod val="160000"/>
                </a:srgbClr>
              </a:gs>
              <a:gs pos="100000">
                <a:srgbClr val="A3B482">
                  <a:tint val="23500"/>
                  <a:satMod val="160000"/>
                </a:srgbClr>
              </a:gs>
            </a:gsLst>
            <a:lin ang="27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Kosten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leiderschap</a:t>
            </a:r>
          </a:p>
        </p:txBody>
      </p:sp>
      <p:sp>
        <p:nvSpPr>
          <p:cNvPr id="7" name="Rechthoek 6">
            <a:extLst>
              <a:ext uri="{FF2B5EF4-FFF2-40B4-BE49-F238E27FC236}">
                <a16:creationId xmlns:a16="http://schemas.microsoft.com/office/drawing/2014/main" id="{74E08D66-6A59-9FFA-A7F8-5C9B46E7597D}"/>
              </a:ext>
            </a:extLst>
          </p:cNvPr>
          <p:cNvSpPr/>
          <p:nvPr/>
        </p:nvSpPr>
        <p:spPr>
          <a:xfrm>
            <a:off x="6329116" y="2235677"/>
            <a:ext cx="2124075" cy="1212375"/>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Differentiatie</a:t>
            </a:r>
          </a:p>
        </p:txBody>
      </p:sp>
      <p:sp>
        <p:nvSpPr>
          <p:cNvPr id="8" name="Rechthoek 7">
            <a:extLst>
              <a:ext uri="{FF2B5EF4-FFF2-40B4-BE49-F238E27FC236}">
                <a16:creationId xmlns:a16="http://schemas.microsoft.com/office/drawing/2014/main" id="{8CCA65DA-CCD1-7D3F-ECA7-AEDBF1F23D60}"/>
              </a:ext>
            </a:extLst>
          </p:cNvPr>
          <p:cNvSpPr/>
          <p:nvPr/>
        </p:nvSpPr>
        <p:spPr>
          <a:xfrm>
            <a:off x="4066429" y="3595036"/>
            <a:ext cx="2124075" cy="1212375"/>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Kosten </a:t>
            </a:r>
            <a:br>
              <a:rPr kumimoji="0" lang="nl-NL"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nl-NL"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focus</a:t>
            </a:r>
          </a:p>
        </p:txBody>
      </p:sp>
      <p:sp>
        <p:nvSpPr>
          <p:cNvPr id="11" name="Rechthoek 10">
            <a:extLst>
              <a:ext uri="{FF2B5EF4-FFF2-40B4-BE49-F238E27FC236}">
                <a16:creationId xmlns:a16="http://schemas.microsoft.com/office/drawing/2014/main" id="{109FCC36-137D-7200-75AA-3058298A1BAC}"/>
              </a:ext>
            </a:extLst>
          </p:cNvPr>
          <p:cNvSpPr/>
          <p:nvPr/>
        </p:nvSpPr>
        <p:spPr>
          <a:xfrm>
            <a:off x="6329116" y="3595036"/>
            <a:ext cx="2124075" cy="1212375"/>
          </a:xfrm>
          <a:prstGeom prst="rect">
            <a:avLst/>
          </a:prstGeom>
          <a:gradFill flip="none" rotWithShape="1">
            <a:gsLst>
              <a:gs pos="0">
                <a:srgbClr val="00528C">
                  <a:tint val="66000"/>
                  <a:satMod val="160000"/>
                </a:srgbClr>
              </a:gs>
              <a:gs pos="50000">
                <a:srgbClr val="00528C">
                  <a:tint val="44500"/>
                  <a:satMod val="160000"/>
                </a:srgbClr>
              </a:gs>
              <a:gs pos="100000">
                <a:srgbClr val="00528C">
                  <a:tint val="23500"/>
                  <a:satMod val="160000"/>
                </a:srgbClr>
              </a:gs>
            </a:gsLst>
            <a:lin ang="54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Differentiatie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focus</a:t>
            </a:r>
          </a:p>
        </p:txBody>
      </p:sp>
      <p:sp>
        <p:nvSpPr>
          <p:cNvPr id="12" name="Tekstvak 11">
            <a:extLst>
              <a:ext uri="{FF2B5EF4-FFF2-40B4-BE49-F238E27FC236}">
                <a16:creationId xmlns:a16="http://schemas.microsoft.com/office/drawing/2014/main" id="{4B599A4E-B3CA-6AED-9383-EF5DD8BEB393}"/>
              </a:ext>
            </a:extLst>
          </p:cNvPr>
          <p:cNvSpPr txBox="1"/>
          <p:nvPr/>
        </p:nvSpPr>
        <p:spPr>
          <a:xfrm rot="16200000">
            <a:off x="3314597" y="2635534"/>
            <a:ext cx="10572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Breed </a:t>
            </a:r>
            <a:r>
              <a:rPr kumimoji="0" lang="nl-NL"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endParaRPr kumimoji="0" lang="nl-NL"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Tekstvak 13">
            <a:extLst>
              <a:ext uri="{FF2B5EF4-FFF2-40B4-BE49-F238E27FC236}">
                <a16:creationId xmlns:a16="http://schemas.microsoft.com/office/drawing/2014/main" id="{445343E9-85CA-244D-0AB6-15FA069D8DCE}"/>
              </a:ext>
            </a:extLst>
          </p:cNvPr>
          <p:cNvSpPr txBox="1"/>
          <p:nvPr/>
        </p:nvSpPr>
        <p:spPr>
          <a:xfrm rot="16200000">
            <a:off x="3314597" y="3903503"/>
            <a:ext cx="10572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nl-NL"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Smal </a:t>
            </a:r>
            <a:r>
              <a:rPr kumimoji="0" lang="nl-NL"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endParaRPr kumimoji="0" lang="nl-NL"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Tekstvak 19">
            <a:extLst>
              <a:ext uri="{FF2B5EF4-FFF2-40B4-BE49-F238E27FC236}">
                <a16:creationId xmlns:a16="http://schemas.microsoft.com/office/drawing/2014/main" id="{C0798452-8067-C49D-D6AF-0C99A1711855}"/>
              </a:ext>
            </a:extLst>
          </p:cNvPr>
          <p:cNvSpPr txBox="1"/>
          <p:nvPr/>
        </p:nvSpPr>
        <p:spPr>
          <a:xfrm>
            <a:off x="6688601" y="4869340"/>
            <a:ext cx="184281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Differentiatie </a:t>
            </a:r>
            <a:r>
              <a:rPr kumimoji="0" lang="nl-NL"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endParaRPr kumimoji="0" lang="nl-NL"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Tekstvak 20">
            <a:extLst>
              <a:ext uri="{FF2B5EF4-FFF2-40B4-BE49-F238E27FC236}">
                <a16:creationId xmlns:a16="http://schemas.microsoft.com/office/drawing/2014/main" id="{E8624C66-2644-35DE-76DC-9811524063C0}"/>
              </a:ext>
            </a:extLst>
          </p:cNvPr>
          <p:cNvSpPr txBox="1"/>
          <p:nvPr/>
        </p:nvSpPr>
        <p:spPr>
          <a:xfrm>
            <a:off x="4971804" y="4888829"/>
            <a:ext cx="184281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Wingdings" panose="05000000000000000000" pitchFamily="2" charset="2"/>
              </a:rPr>
              <a:t> Kosten</a:t>
            </a:r>
            <a:endParaRPr kumimoji="0" lang="nl-NL"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23" name="Rechte verbindingslijn 22">
            <a:extLst>
              <a:ext uri="{FF2B5EF4-FFF2-40B4-BE49-F238E27FC236}">
                <a16:creationId xmlns:a16="http://schemas.microsoft.com/office/drawing/2014/main" id="{D05A6F60-502E-ED1C-5AD1-8A5E3CEE40F0}"/>
              </a:ext>
            </a:extLst>
          </p:cNvPr>
          <p:cNvCxnSpPr/>
          <p:nvPr/>
        </p:nvCxnSpPr>
        <p:spPr>
          <a:xfrm>
            <a:off x="5128466" y="2087457"/>
            <a:ext cx="2371955"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24" name="Rechte verbindingslijn 23">
            <a:extLst>
              <a:ext uri="{FF2B5EF4-FFF2-40B4-BE49-F238E27FC236}">
                <a16:creationId xmlns:a16="http://schemas.microsoft.com/office/drawing/2014/main" id="{C56A65EF-AADC-2719-05BA-922AA2906196}"/>
              </a:ext>
            </a:extLst>
          </p:cNvPr>
          <p:cNvCxnSpPr>
            <a:cxnSpLocks/>
          </p:cNvCxnSpPr>
          <p:nvPr/>
        </p:nvCxnSpPr>
        <p:spPr>
          <a:xfrm flipV="1">
            <a:off x="3689346" y="2652813"/>
            <a:ext cx="0" cy="2027765"/>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27" name="Rechte verbindingslijn met pijl 26">
            <a:extLst>
              <a:ext uri="{FF2B5EF4-FFF2-40B4-BE49-F238E27FC236}">
                <a16:creationId xmlns:a16="http://schemas.microsoft.com/office/drawing/2014/main" id="{7E261B21-576A-7012-5B0B-346CACFA035D}"/>
              </a:ext>
            </a:extLst>
          </p:cNvPr>
          <p:cNvCxnSpPr>
            <a:cxnSpLocks/>
          </p:cNvCxnSpPr>
          <p:nvPr/>
        </p:nvCxnSpPr>
        <p:spPr>
          <a:xfrm flipH="1">
            <a:off x="3579721" y="2375861"/>
            <a:ext cx="2370022" cy="0"/>
          </a:xfrm>
          <a:prstGeom prst="straightConnector1">
            <a:avLst/>
          </a:prstGeom>
          <a:ln w="28575">
            <a:solidFill>
              <a:schemeClr val="accent2"/>
            </a:solidFill>
            <a:tailEnd type="triangle"/>
          </a:ln>
        </p:spPr>
        <p:style>
          <a:lnRef idx="1">
            <a:schemeClr val="accent4"/>
          </a:lnRef>
          <a:fillRef idx="0">
            <a:schemeClr val="accent4"/>
          </a:fillRef>
          <a:effectRef idx="0">
            <a:schemeClr val="accent4"/>
          </a:effectRef>
          <a:fontRef idx="minor">
            <a:schemeClr val="tx1"/>
          </a:fontRef>
        </p:style>
      </p:cxnSp>
      <p:cxnSp>
        <p:nvCxnSpPr>
          <p:cNvPr id="28" name="Rechte verbindingslijn met pijl 27">
            <a:extLst>
              <a:ext uri="{FF2B5EF4-FFF2-40B4-BE49-F238E27FC236}">
                <a16:creationId xmlns:a16="http://schemas.microsoft.com/office/drawing/2014/main" id="{603AEFE7-0790-9AF9-236E-9336DEE59191}"/>
              </a:ext>
            </a:extLst>
          </p:cNvPr>
          <p:cNvCxnSpPr>
            <a:cxnSpLocks/>
          </p:cNvCxnSpPr>
          <p:nvPr/>
        </p:nvCxnSpPr>
        <p:spPr>
          <a:xfrm>
            <a:off x="6638679" y="2375861"/>
            <a:ext cx="2300017" cy="0"/>
          </a:xfrm>
          <a:prstGeom prst="straightConnector1">
            <a:avLst/>
          </a:prstGeom>
          <a:ln w="28575">
            <a:solidFill>
              <a:schemeClr val="accent2"/>
            </a:solidFill>
            <a:tailEnd type="triangle"/>
          </a:ln>
        </p:spPr>
        <p:style>
          <a:lnRef idx="1">
            <a:schemeClr val="accent4"/>
          </a:lnRef>
          <a:fillRef idx="0">
            <a:schemeClr val="accent4"/>
          </a:fillRef>
          <a:effectRef idx="0">
            <a:schemeClr val="accent4"/>
          </a:effectRef>
          <a:fontRef idx="minor">
            <a:schemeClr val="tx1"/>
          </a:fontRef>
        </p:style>
      </p:cxnSp>
      <p:sp>
        <p:nvSpPr>
          <p:cNvPr id="32" name="Ovaal 31">
            <a:extLst>
              <a:ext uri="{FF2B5EF4-FFF2-40B4-BE49-F238E27FC236}">
                <a16:creationId xmlns:a16="http://schemas.microsoft.com/office/drawing/2014/main" id="{34F19A1A-19CF-0079-E4E3-653ACD74CC73}"/>
              </a:ext>
            </a:extLst>
          </p:cNvPr>
          <p:cNvSpPr/>
          <p:nvPr/>
        </p:nvSpPr>
        <p:spPr>
          <a:xfrm>
            <a:off x="5560684" y="2841864"/>
            <a:ext cx="1278000" cy="1276471"/>
          </a:xfrm>
          <a:prstGeom prst="ellipse">
            <a:avLst/>
          </a:prstGeom>
          <a:solidFill>
            <a:srgbClr val="EE7203"/>
          </a:solidFill>
          <a:ln>
            <a:solidFill>
              <a:schemeClr val="accent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Stuck</a:t>
            </a:r>
            <a:r>
              <a:rPr kumimoji="0" lang="nl-N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br>
              <a:rPr kumimoji="0" lang="nl-N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nl-N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 </a:t>
            </a:r>
            <a:r>
              <a:rPr kumimoji="0" lang="nl-NL" sz="1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the</a:t>
            </a:r>
            <a:r>
              <a:rPr kumimoji="0" lang="nl-N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nl-NL" sz="1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middle</a:t>
            </a:r>
            <a:endParaRPr kumimoji="0" lang="nl-NL"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kstvak 1">
            <a:extLst>
              <a:ext uri="{FF2B5EF4-FFF2-40B4-BE49-F238E27FC236}">
                <a16:creationId xmlns:a16="http://schemas.microsoft.com/office/drawing/2014/main" id="{61B88653-CACA-36EA-5C3F-E057E731318D}"/>
              </a:ext>
            </a:extLst>
          </p:cNvPr>
          <p:cNvSpPr txBox="1"/>
          <p:nvPr/>
        </p:nvSpPr>
        <p:spPr>
          <a:xfrm>
            <a:off x="3579721" y="5787155"/>
            <a:ext cx="5177415" cy="456535"/>
          </a:xfrm>
          <a:prstGeom prst="rect">
            <a:avLst/>
          </a:prstGeom>
          <a:noFill/>
        </p:spPr>
        <p:txBody>
          <a:bodyPr wrap="square">
            <a:spAutoFit/>
          </a:bodyPr>
          <a:lstStyle/>
          <a:p>
            <a:pPr marR="0" lvl="0" algn="l" defTabSz="914400" rtl="0" eaLnBrk="1" fontAlgn="auto" latinLnBrk="0" hangingPunct="1">
              <a:lnSpc>
                <a:spcPct val="150000"/>
              </a:lnSpc>
              <a:spcBef>
                <a:spcPts val="0"/>
              </a:spcBef>
              <a:spcAft>
                <a:spcPts val="0"/>
              </a:spcAft>
              <a:buClrTx/>
              <a:buSzTx/>
              <a:tabLst/>
              <a:defRPr/>
            </a:pPr>
            <a:r>
              <a:rPr lang="nl-NL" b="1" dirty="0">
                <a:solidFill>
                  <a:prstClr val="black"/>
                </a:solidFill>
                <a:latin typeface="Arial" panose="020B0604020202020204" pitchFamily="34" charset="0"/>
                <a:cs typeface="Arial" panose="020B0604020202020204" pitchFamily="34" charset="0"/>
              </a:rPr>
              <a:t>KIJK IN DE SPIEGEL EN MAAK EEN KEUZE !!</a:t>
            </a:r>
            <a:endParaRPr kumimoji="0" lang="nl-NL"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1087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animEffect transition="in" filter="fade">
                                      <p:cBhvr>
                                        <p:cTn id="7" dur="500"/>
                                        <p:tgtEl>
                                          <p:spTgt spid="48">
                                            <p:txEl>
                                              <p:pRg st="0" end="0"/>
                                            </p:txEl>
                                          </p:spTgt>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22" presetClass="entr" presetSubtype="8"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par>
                                <p:cTn id="39" presetID="22" presetClass="entr" presetSubtype="4"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down)">
                                      <p:cBhvr>
                                        <p:cTn id="41" dur="500"/>
                                        <p:tgtEl>
                                          <p:spTgt spid="24"/>
                                        </p:tgtEl>
                                      </p:cBhvr>
                                    </p:animEffect>
                                  </p:childTnLst>
                                </p:cTn>
                              </p:par>
                            </p:childTnLst>
                          </p:cTn>
                        </p:par>
                        <p:par>
                          <p:cTn id="42" fill="hold">
                            <p:stCondLst>
                              <p:cond delay="2000"/>
                            </p:stCondLst>
                            <p:childTnLst>
                              <p:par>
                                <p:cTn id="43" presetID="22" presetClass="entr" presetSubtype="2"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right)">
                                      <p:cBhvr>
                                        <p:cTn id="45" dur="1000"/>
                                        <p:tgtEl>
                                          <p:spTgt spid="27"/>
                                        </p:tgtEl>
                                      </p:cBhvr>
                                    </p:animEffect>
                                  </p:childTnLst>
                                </p:cTn>
                              </p:par>
                            </p:childTnLst>
                          </p:cTn>
                        </p:par>
                        <p:par>
                          <p:cTn id="46" fill="hold">
                            <p:stCondLst>
                              <p:cond delay="3000"/>
                            </p:stCondLst>
                            <p:childTnLst>
                              <p:par>
                                <p:cTn id="47" presetID="22" presetClass="entr" presetSubtype="8" fill="hold"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left)">
                                      <p:cBhvr>
                                        <p:cTn id="49" dur="1000"/>
                                        <p:tgtEl>
                                          <p:spTgt spid="28"/>
                                        </p:tgtEl>
                                      </p:cBhvr>
                                    </p:animEffect>
                                  </p:childTnLst>
                                </p:cTn>
                              </p:par>
                            </p:childTnLst>
                          </p:cTn>
                        </p:par>
                        <p:par>
                          <p:cTn id="50" fill="hold">
                            <p:stCondLst>
                              <p:cond delay="4000"/>
                            </p:stCondLst>
                            <p:childTnLst>
                              <p:par>
                                <p:cTn id="51" presetID="53" presetClass="entr" presetSubtype="1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1000" fill="hold"/>
                                        <p:tgtEl>
                                          <p:spTgt spid="32"/>
                                        </p:tgtEl>
                                        <p:attrNameLst>
                                          <p:attrName>ppt_w</p:attrName>
                                        </p:attrNameLst>
                                      </p:cBhvr>
                                      <p:tavLst>
                                        <p:tav tm="0">
                                          <p:val>
                                            <p:fltVal val="0"/>
                                          </p:val>
                                        </p:tav>
                                        <p:tav tm="100000">
                                          <p:val>
                                            <p:strVal val="#ppt_w"/>
                                          </p:val>
                                        </p:tav>
                                      </p:tavLst>
                                    </p:anim>
                                    <p:anim calcmode="lin" valueType="num">
                                      <p:cBhvr>
                                        <p:cTn id="54" dur="1000" fill="hold"/>
                                        <p:tgtEl>
                                          <p:spTgt spid="32"/>
                                        </p:tgtEl>
                                        <p:attrNameLst>
                                          <p:attrName>ppt_h</p:attrName>
                                        </p:attrNameLst>
                                      </p:cBhvr>
                                      <p:tavLst>
                                        <p:tav tm="0">
                                          <p:val>
                                            <p:fltVal val="0"/>
                                          </p:val>
                                        </p:tav>
                                        <p:tav tm="100000">
                                          <p:val>
                                            <p:strVal val="#ppt_h"/>
                                          </p:val>
                                        </p:tav>
                                      </p:tavLst>
                                    </p:anim>
                                    <p:animEffect transition="in" filter="fade">
                                      <p:cBhvr>
                                        <p:cTn id="55" dur="10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50">
                                            <p:txEl>
                                              <p:pRg st="0" end="0"/>
                                            </p:txEl>
                                          </p:spTgt>
                                        </p:tgtEl>
                                        <p:attrNameLst>
                                          <p:attrName>style.visibility</p:attrName>
                                        </p:attrNameLst>
                                      </p:cBhvr>
                                      <p:to>
                                        <p:strVal val="visible"/>
                                      </p:to>
                                    </p:set>
                                    <p:animEffect transition="in" filter="fade">
                                      <p:cBhvr>
                                        <p:cTn id="60" dur="500"/>
                                        <p:tgtEl>
                                          <p:spTgt spid="50">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
                                            <p:txEl>
                                              <p:pRg st="0" end="0"/>
                                            </p:txEl>
                                          </p:spTgt>
                                        </p:tgtEl>
                                        <p:attrNameLst>
                                          <p:attrName>style.visibility</p:attrName>
                                        </p:attrNameLst>
                                      </p:cBhvr>
                                      <p:to>
                                        <p:strVal val="visible"/>
                                      </p:to>
                                    </p:set>
                                    <p:animEffect transition="in" filter="fade">
                                      <p:cBhvr>
                                        <p:cTn id="65"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2" grpId="0"/>
      <p:bldP spid="14" grpId="0"/>
      <p:bldP spid="20" grpId="0"/>
      <p:bldP spid="21" grpId="0"/>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757745CF-96DD-4263-A2FE-3F725C94539A}"/>
              </a:ext>
            </a:extLst>
          </p:cNvPr>
          <p:cNvPicPr>
            <a:picLocks noChangeAspect="1"/>
          </p:cNvPicPr>
          <p:nvPr/>
        </p:nvPicPr>
        <p:blipFill rotWithShape="1">
          <a:blip r:embed="rId2">
            <a:extLst>
              <a:ext uri="{28A0092B-C50C-407E-A947-70E740481C1C}">
                <a14:useLocalDpi xmlns:a14="http://schemas.microsoft.com/office/drawing/2010/main" val="0"/>
              </a:ext>
            </a:extLst>
          </a:blip>
          <a:srcRect l="38912"/>
          <a:stretch/>
        </p:blipFill>
        <p:spPr>
          <a:xfrm>
            <a:off x="11027197" y="53392"/>
            <a:ext cx="896454" cy="1015012"/>
          </a:xfrm>
          <a:prstGeom prst="rect">
            <a:avLst/>
          </a:prstGeom>
        </p:spPr>
      </p:pic>
      <p:pic>
        <p:nvPicPr>
          <p:cNvPr id="5" name="Afbeelding 4">
            <a:extLst>
              <a:ext uri="{FF2B5EF4-FFF2-40B4-BE49-F238E27FC236}">
                <a16:creationId xmlns:a16="http://schemas.microsoft.com/office/drawing/2014/main" id="{3B0D42DD-0432-4DD3-898F-B2216AB1F3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9356" y="4934835"/>
            <a:ext cx="564123" cy="1803483"/>
          </a:xfrm>
          <a:prstGeom prst="rect">
            <a:avLst/>
          </a:prstGeom>
        </p:spPr>
      </p:pic>
      <p:pic>
        <p:nvPicPr>
          <p:cNvPr id="9" name="Afbeelding 8">
            <a:extLst>
              <a:ext uri="{FF2B5EF4-FFF2-40B4-BE49-F238E27FC236}">
                <a16:creationId xmlns:a16="http://schemas.microsoft.com/office/drawing/2014/main" id="{5B42815E-F127-4E4D-9C43-B4B8F5848533}"/>
              </a:ext>
            </a:extLst>
          </p:cNvPr>
          <p:cNvPicPr>
            <a:picLocks noChangeAspect="1"/>
          </p:cNvPicPr>
          <p:nvPr/>
        </p:nvPicPr>
        <p:blipFill rotWithShape="1">
          <a:blip r:embed="rId2">
            <a:extLst>
              <a:ext uri="{28A0092B-C50C-407E-A947-70E740481C1C}">
                <a14:useLocalDpi xmlns:a14="http://schemas.microsoft.com/office/drawing/2010/main" val="0"/>
              </a:ext>
            </a:extLst>
          </a:blip>
          <a:srcRect l="38912"/>
          <a:stretch/>
        </p:blipFill>
        <p:spPr>
          <a:xfrm>
            <a:off x="11027197" y="53392"/>
            <a:ext cx="896454" cy="1015012"/>
          </a:xfrm>
          <a:prstGeom prst="rect">
            <a:avLst/>
          </a:prstGeom>
        </p:spPr>
      </p:pic>
      <p:pic>
        <p:nvPicPr>
          <p:cNvPr id="10" name="Afbeelding 9">
            <a:extLst>
              <a:ext uri="{FF2B5EF4-FFF2-40B4-BE49-F238E27FC236}">
                <a16:creationId xmlns:a16="http://schemas.microsoft.com/office/drawing/2014/main" id="{DB57CCF7-B67F-414B-A2C1-B72A33234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9356" y="4934835"/>
            <a:ext cx="564123" cy="1803483"/>
          </a:xfrm>
          <a:prstGeom prst="rect">
            <a:avLst/>
          </a:prstGeom>
        </p:spPr>
      </p:pic>
      <p:sp>
        <p:nvSpPr>
          <p:cNvPr id="98" name="Tekstvak 97">
            <a:extLst>
              <a:ext uri="{FF2B5EF4-FFF2-40B4-BE49-F238E27FC236}">
                <a16:creationId xmlns:a16="http://schemas.microsoft.com/office/drawing/2014/main" id="{4CC695A8-1732-4C6B-8D7B-74CA3CA1C633}"/>
              </a:ext>
            </a:extLst>
          </p:cNvPr>
          <p:cNvSpPr txBox="1"/>
          <p:nvPr/>
        </p:nvSpPr>
        <p:spPr>
          <a:xfrm>
            <a:off x="1170465" y="569203"/>
            <a:ext cx="53496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dirty="0">
                <a:solidFill>
                  <a:prstClr val="black"/>
                </a:solidFill>
                <a:latin typeface="Arial" panose="020B0604020202020204" pitchFamily="34" charset="0"/>
                <a:cs typeface="Arial" panose="020B0604020202020204" pitchFamily="34" charset="0"/>
              </a:rPr>
              <a:t>WORKSHOP RONDE</a:t>
            </a:r>
            <a:endParaRPr kumimoji="0" lang="nl-NL"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99" name="Rechte verbindingslijn 98">
            <a:extLst>
              <a:ext uri="{FF2B5EF4-FFF2-40B4-BE49-F238E27FC236}">
                <a16:creationId xmlns:a16="http://schemas.microsoft.com/office/drawing/2014/main" id="{EAB331B4-6709-455B-BE20-CCBCD31DA17B}"/>
              </a:ext>
            </a:extLst>
          </p:cNvPr>
          <p:cNvCxnSpPr>
            <a:cxnSpLocks/>
          </p:cNvCxnSpPr>
          <p:nvPr/>
        </p:nvCxnSpPr>
        <p:spPr>
          <a:xfrm>
            <a:off x="1222097" y="989817"/>
            <a:ext cx="266737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AutoShape 4" descr="House of Control">
            <a:extLst>
              <a:ext uri="{FF2B5EF4-FFF2-40B4-BE49-F238E27FC236}">
                <a16:creationId xmlns:a16="http://schemas.microsoft.com/office/drawing/2014/main" id="{C7FFE849-73F8-4CB4-B961-BA183AE4D04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kstvak 11">
            <a:extLst>
              <a:ext uri="{FF2B5EF4-FFF2-40B4-BE49-F238E27FC236}">
                <a16:creationId xmlns:a16="http://schemas.microsoft.com/office/drawing/2014/main" id="{CBC03974-9D49-402F-90AF-305BBE1F8727}"/>
              </a:ext>
            </a:extLst>
          </p:cNvPr>
          <p:cNvSpPr txBox="1"/>
          <p:nvPr/>
        </p:nvSpPr>
        <p:spPr>
          <a:xfrm>
            <a:off x="670920" y="1772734"/>
            <a:ext cx="11100497" cy="286232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nl-NL"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Ondernemerstest</a:t>
            </a:r>
          </a:p>
          <a:p>
            <a:pPr marL="800100" lvl="1" indent="-342900">
              <a:buFont typeface="Arial" panose="020B0604020202020204" pitchFamily="34" charset="0"/>
              <a:buChar char="•"/>
            </a:pPr>
            <a:r>
              <a:rPr lang="nl-NL" dirty="0">
                <a:solidFill>
                  <a:prstClr val="black"/>
                </a:solidFill>
                <a:latin typeface="Arial" panose="020B0604020202020204" pitchFamily="34" charset="0"/>
                <a:cs typeface="Arial" panose="020B0604020202020204" pitchFamily="34" charset="0"/>
              </a:rPr>
              <a:t>Welke voorkeur heb jij?</a:t>
            </a:r>
          </a:p>
          <a:p>
            <a:pPr marL="1257300" lvl="2" indent="-342900">
              <a:buFont typeface="Arial" panose="020B0604020202020204" pitchFamily="34" charset="0"/>
              <a:buChar char="•"/>
            </a:pPr>
            <a:r>
              <a:rPr lang="nl-NL" dirty="0">
                <a:solidFill>
                  <a:prstClr val="black"/>
                </a:solidFill>
                <a:latin typeface="Arial" panose="020B0604020202020204" pitchFamily="34" charset="0"/>
                <a:cs typeface="Arial" panose="020B0604020202020204" pitchFamily="34" charset="0"/>
              </a:rPr>
              <a:t>Kostprijsleiderschap/ Differentiatie/ Focus</a:t>
            </a:r>
          </a:p>
          <a:p>
            <a:pPr marL="1257300" lvl="2" indent="-342900">
              <a:buFont typeface="Arial" panose="020B0604020202020204" pitchFamily="34" charset="0"/>
              <a:buChar char="•"/>
            </a:pPr>
            <a:endParaRPr lang="nl-NL" dirty="0">
              <a:solidFill>
                <a:prstClr val="black"/>
              </a:solidFill>
              <a:latin typeface="Arial" panose="020B0604020202020204" pitchFamily="34" charset="0"/>
              <a:cs typeface="Arial" panose="020B0604020202020204" pitchFamily="34" charset="0"/>
            </a:endParaRPr>
          </a:p>
          <a:p>
            <a:pPr lvl="2"/>
            <a:endParaRPr lang="nl-NL" dirty="0">
              <a:solidFill>
                <a:prstClr val="black"/>
              </a:solidFill>
              <a:latin typeface="Arial" panose="020B0604020202020204" pitchFamily="34" charset="0"/>
              <a:cs typeface="Arial" panose="020B0604020202020204" pitchFamily="34" charset="0"/>
            </a:endParaRPr>
          </a:p>
          <a:p>
            <a:pPr marL="342900" indent="-342900">
              <a:buFontTx/>
              <a:buAutoNum type="arabicPeriod"/>
            </a:pPr>
            <a:r>
              <a:rPr lang="nl-NL" b="1" dirty="0">
                <a:solidFill>
                  <a:prstClr val="black"/>
                </a:solidFill>
                <a:latin typeface="Arial" panose="020B0604020202020204" pitchFamily="34" charset="0"/>
                <a:cs typeface="Arial" panose="020B0604020202020204" pitchFamily="34" charset="0"/>
              </a:rPr>
              <a:t>Overzicht verschillende melkstromen</a:t>
            </a:r>
          </a:p>
          <a:p>
            <a:pPr marL="800100" lvl="1" indent="-342900">
              <a:buFont typeface="Arial" panose="020B0604020202020204" pitchFamily="34" charset="0"/>
              <a:buChar char="•"/>
            </a:pPr>
            <a:r>
              <a:rPr lang="nl-NL" dirty="0">
                <a:solidFill>
                  <a:prstClr val="black"/>
                </a:solidFill>
                <a:latin typeface="Arial" panose="020B0604020202020204" pitchFamily="34" charset="0"/>
                <a:cs typeface="Arial" panose="020B0604020202020204" pitchFamily="34" charset="0"/>
              </a:rPr>
              <a:t>Wat is de impact van de verschillende maatregelen op de bedrijfsvoering van de ondernemer. </a:t>
            </a:r>
          </a:p>
          <a:p>
            <a:pPr marL="1257300" lvl="2" indent="-342900">
              <a:buFont typeface="Arial" panose="020B0604020202020204" pitchFamily="34" charset="0"/>
              <a:buChar char="•"/>
            </a:pPr>
            <a:r>
              <a:rPr lang="nl-NL" dirty="0">
                <a:solidFill>
                  <a:prstClr val="black"/>
                </a:solidFill>
                <a:latin typeface="Arial" panose="020B0604020202020204" pitchFamily="34" charset="0"/>
                <a:cs typeface="Arial" panose="020B0604020202020204" pitchFamily="34" charset="0"/>
              </a:rPr>
              <a:t>Laag/ Gemiddeld/ Hoog</a:t>
            </a:r>
          </a:p>
          <a:p>
            <a:pPr lvl="2"/>
            <a:endParaRPr lang="nl-NL"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8369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757745CF-96DD-4263-A2FE-3F725C94539A}"/>
              </a:ext>
            </a:extLst>
          </p:cNvPr>
          <p:cNvPicPr>
            <a:picLocks noChangeAspect="1"/>
          </p:cNvPicPr>
          <p:nvPr/>
        </p:nvPicPr>
        <p:blipFill rotWithShape="1">
          <a:blip r:embed="rId2">
            <a:extLst>
              <a:ext uri="{28A0092B-C50C-407E-A947-70E740481C1C}">
                <a14:useLocalDpi xmlns:a14="http://schemas.microsoft.com/office/drawing/2010/main" val="0"/>
              </a:ext>
            </a:extLst>
          </a:blip>
          <a:srcRect l="38912"/>
          <a:stretch/>
        </p:blipFill>
        <p:spPr>
          <a:xfrm>
            <a:off x="11027197" y="53392"/>
            <a:ext cx="896454" cy="1015012"/>
          </a:xfrm>
          <a:prstGeom prst="rect">
            <a:avLst/>
          </a:prstGeom>
        </p:spPr>
      </p:pic>
      <p:pic>
        <p:nvPicPr>
          <p:cNvPr id="5" name="Afbeelding 4">
            <a:extLst>
              <a:ext uri="{FF2B5EF4-FFF2-40B4-BE49-F238E27FC236}">
                <a16:creationId xmlns:a16="http://schemas.microsoft.com/office/drawing/2014/main" id="{3B0D42DD-0432-4DD3-898F-B2216AB1F3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9356" y="4934835"/>
            <a:ext cx="564123" cy="1803483"/>
          </a:xfrm>
          <a:prstGeom prst="rect">
            <a:avLst/>
          </a:prstGeom>
        </p:spPr>
      </p:pic>
      <p:pic>
        <p:nvPicPr>
          <p:cNvPr id="9" name="Afbeelding 8">
            <a:extLst>
              <a:ext uri="{FF2B5EF4-FFF2-40B4-BE49-F238E27FC236}">
                <a16:creationId xmlns:a16="http://schemas.microsoft.com/office/drawing/2014/main" id="{5B42815E-F127-4E4D-9C43-B4B8F5848533}"/>
              </a:ext>
            </a:extLst>
          </p:cNvPr>
          <p:cNvPicPr>
            <a:picLocks noChangeAspect="1"/>
          </p:cNvPicPr>
          <p:nvPr/>
        </p:nvPicPr>
        <p:blipFill rotWithShape="1">
          <a:blip r:embed="rId2">
            <a:extLst>
              <a:ext uri="{28A0092B-C50C-407E-A947-70E740481C1C}">
                <a14:useLocalDpi xmlns:a14="http://schemas.microsoft.com/office/drawing/2010/main" val="0"/>
              </a:ext>
            </a:extLst>
          </a:blip>
          <a:srcRect l="38912"/>
          <a:stretch/>
        </p:blipFill>
        <p:spPr>
          <a:xfrm>
            <a:off x="11027197" y="53392"/>
            <a:ext cx="896454" cy="1015012"/>
          </a:xfrm>
          <a:prstGeom prst="rect">
            <a:avLst/>
          </a:prstGeom>
        </p:spPr>
      </p:pic>
      <p:pic>
        <p:nvPicPr>
          <p:cNvPr id="10" name="Afbeelding 9">
            <a:extLst>
              <a:ext uri="{FF2B5EF4-FFF2-40B4-BE49-F238E27FC236}">
                <a16:creationId xmlns:a16="http://schemas.microsoft.com/office/drawing/2014/main" id="{DB57CCF7-B67F-414B-A2C1-B72A33234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9356" y="4934835"/>
            <a:ext cx="564123" cy="1803483"/>
          </a:xfrm>
          <a:prstGeom prst="rect">
            <a:avLst/>
          </a:prstGeom>
        </p:spPr>
      </p:pic>
      <p:sp>
        <p:nvSpPr>
          <p:cNvPr id="98" name="Tekstvak 97">
            <a:extLst>
              <a:ext uri="{FF2B5EF4-FFF2-40B4-BE49-F238E27FC236}">
                <a16:creationId xmlns:a16="http://schemas.microsoft.com/office/drawing/2014/main" id="{4CC695A8-1732-4C6B-8D7B-74CA3CA1C633}"/>
              </a:ext>
            </a:extLst>
          </p:cNvPr>
          <p:cNvSpPr txBox="1"/>
          <p:nvPr/>
        </p:nvSpPr>
        <p:spPr>
          <a:xfrm>
            <a:off x="1170465" y="569203"/>
            <a:ext cx="53496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dirty="0">
                <a:solidFill>
                  <a:prstClr val="black"/>
                </a:solidFill>
                <a:latin typeface="Arial" panose="020B0604020202020204" pitchFamily="34" charset="0"/>
                <a:cs typeface="Arial" panose="020B0604020202020204" pitchFamily="34" charset="0"/>
              </a:rPr>
              <a:t>MAATREGELEN MELKSTROOMEN</a:t>
            </a:r>
            <a:endParaRPr kumimoji="0" lang="nl-NL"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99" name="Rechte verbindingslijn 98">
            <a:extLst>
              <a:ext uri="{FF2B5EF4-FFF2-40B4-BE49-F238E27FC236}">
                <a16:creationId xmlns:a16="http://schemas.microsoft.com/office/drawing/2014/main" id="{EAB331B4-6709-455B-BE20-CCBCD31DA17B}"/>
              </a:ext>
            </a:extLst>
          </p:cNvPr>
          <p:cNvCxnSpPr>
            <a:cxnSpLocks/>
          </p:cNvCxnSpPr>
          <p:nvPr/>
        </p:nvCxnSpPr>
        <p:spPr>
          <a:xfrm>
            <a:off x="1222097" y="989817"/>
            <a:ext cx="266737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AutoShape 4" descr="House of Control">
            <a:extLst>
              <a:ext uri="{FF2B5EF4-FFF2-40B4-BE49-F238E27FC236}">
                <a16:creationId xmlns:a16="http://schemas.microsoft.com/office/drawing/2014/main" id="{C7FFE849-73F8-4CB4-B961-BA183AE4D04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 name="Tabel 1">
            <a:extLst>
              <a:ext uri="{FF2B5EF4-FFF2-40B4-BE49-F238E27FC236}">
                <a16:creationId xmlns:a16="http://schemas.microsoft.com/office/drawing/2014/main" id="{B33BF735-2C7A-20AC-E642-9CA688E8590D}"/>
              </a:ext>
            </a:extLst>
          </p:cNvPr>
          <p:cNvGraphicFramePr>
            <a:graphicFrameLocks noGrp="1"/>
          </p:cNvGraphicFramePr>
          <p:nvPr>
            <p:extLst>
              <p:ext uri="{D42A27DB-BD31-4B8C-83A1-F6EECF244321}">
                <p14:modId xmlns:p14="http://schemas.microsoft.com/office/powerpoint/2010/main" val="2974052272"/>
              </p:ext>
            </p:extLst>
          </p:nvPr>
        </p:nvGraphicFramePr>
        <p:xfrm>
          <a:off x="640080" y="2143761"/>
          <a:ext cx="5160010" cy="1694973"/>
        </p:xfrm>
        <a:graphic>
          <a:graphicData uri="http://schemas.openxmlformats.org/drawingml/2006/table">
            <a:tbl>
              <a:tblPr/>
              <a:tblGrid>
                <a:gridCol w="4124964">
                  <a:extLst>
                    <a:ext uri="{9D8B030D-6E8A-4147-A177-3AD203B41FA5}">
                      <a16:colId xmlns:a16="http://schemas.microsoft.com/office/drawing/2014/main" val="4119976824"/>
                    </a:ext>
                  </a:extLst>
                </a:gridCol>
                <a:gridCol w="1035046">
                  <a:extLst>
                    <a:ext uri="{9D8B030D-6E8A-4147-A177-3AD203B41FA5}">
                      <a16:colId xmlns:a16="http://schemas.microsoft.com/office/drawing/2014/main" val="3915681754"/>
                    </a:ext>
                  </a:extLst>
                </a:gridCol>
              </a:tblGrid>
              <a:tr h="541589">
                <a:tc rowSpan="3">
                  <a:txBody>
                    <a:bodyPr/>
                    <a:lstStyle/>
                    <a:p>
                      <a:pPr algn="l" fontAlgn="ctr"/>
                      <a:r>
                        <a:rPr lang="nl-NL" sz="1400" b="0" i="0" u="none" strike="noStrike" dirty="0">
                          <a:solidFill>
                            <a:srgbClr val="000000"/>
                          </a:solidFill>
                          <a:effectLst/>
                          <a:latin typeface="Arial" panose="020B0604020202020204" pitchFamily="34" charset="0"/>
                        </a:rPr>
                        <a:t>Wat is de impact van de verschillende maatregelen op de bedrijfsvoering van de ondernemer?</a:t>
                      </a:r>
                    </a:p>
                    <a:p>
                      <a:pPr algn="l" fontAlgn="ctr"/>
                      <a:endParaRPr lang="nl-NL" sz="1400" b="0" i="0" u="none" strike="noStrike" dirty="0">
                        <a:solidFill>
                          <a:srgbClr val="000000"/>
                        </a:solidFill>
                        <a:effectLst/>
                        <a:latin typeface="Arial" panose="020B0604020202020204" pitchFamily="34" charset="0"/>
                      </a:endParaRPr>
                    </a:p>
                    <a:p>
                      <a:pPr algn="l" fontAlgn="ctr"/>
                      <a:r>
                        <a:rPr lang="nl-NL" sz="1400" b="0" i="0" u="none" strike="noStrike" dirty="0">
                          <a:solidFill>
                            <a:srgbClr val="000000"/>
                          </a:solidFill>
                          <a:effectLst/>
                          <a:latin typeface="Arial" panose="020B0604020202020204" pitchFamily="34" charset="0"/>
                        </a:rPr>
                        <a:t>Is de norm eenvoudig te halen of moet er veel inspanning/ investering voor worden verricht of veel effect op de kostprijs?</a:t>
                      </a:r>
                    </a:p>
                  </a:txBody>
                  <a:tcPr marL="7620" marR="7620" marT="7620" marB="0" anchor="ctr">
                    <a:lnL>
                      <a:noFill/>
                    </a:lnL>
                    <a:lnR>
                      <a:noFill/>
                    </a:lnR>
                    <a:lnT>
                      <a:noFill/>
                    </a:lnT>
                    <a:lnB>
                      <a:noFill/>
                    </a:lnB>
                    <a:noFill/>
                  </a:tcPr>
                </a:tc>
                <a:tc>
                  <a:txBody>
                    <a:bodyPr/>
                    <a:lstStyle/>
                    <a:p>
                      <a:pPr algn="ctr" fontAlgn="ctr"/>
                      <a:r>
                        <a:rPr lang="nl-NL" sz="1400" b="1" i="0" u="none" strike="noStrike">
                          <a:solidFill>
                            <a:srgbClr val="000000"/>
                          </a:solidFill>
                          <a:effectLst/>
                          <a:highlight>
                            <a:srgbClr val="00B050"/>
                          </a:highlight>
                          <a:latin typeface="Arial" panose="020B0604020202020204" pitchFamily="34" charset="0"/>
                        </a:rPr>
                        <a:t>laag </a:t>
                      </a:r>
                    </a:p>
                  </a:txBody>
                  <a:tcPr marL="7620" marR="7620" marT="7620" marB="0" anchor="ctr">
                    <a:lnL>
                      <a:noFill/>
                    </a:lnL>
                    <a:lnR>
                      <a:noFill/>
                    </a:lnR>
                    <a:lnT>
                      <a:noFill/>
                    </a:lnT>
                    <a:lnB>
                      <a:noFill/>
                    </a:lnB>
                    <a:solidFill>
                      <a:srgbClr val="00B050"/>
                    </a:solidFill>
                  </a:tcPr>
                </a:tc>
                <a:extLst>
                  <a:ext uri="{0D108BD9-81ED-4DB2-BD59-A6C34878D82A}">
                    <a16:rowId xmlns:a16="http://schemas.microsoft.com/office/drawing/2014/main" val="1645139577"/>
                  </a:ext>
                </a:extLst>
              </a:tr>
              <a:tr h="541589">
                <a:tc vMerge="1">
                  <a:txBody>
                    <a:bodyPr/>
                    <a:lstStyle/>
                    <a:p>
                      <a:endParaRPr lang="nl-NL"/>
                    </a:p>
                  </a:txBody>
                  <a:tcPr/>
                </a:tc>
                <a:tc>
                  <a:txBody>
                    <a:bodyPr/>
                    <a:lstStyle/>
                    <a:p>
                      <a:pPr algn="ctr" fontAlgn="ctr"/>
                      <a:r>
                        <a:rPr lang="nl-NL" sz="1400" b="1" i="0" u="none" strike="noStrike" dirty="0">
                          <a:solidFill>
                            <a:srgbClr val="000000"/>
                          </a:solidFill>
                          <a:effectLst/>
                          <a:highlight>
                            <a:srgbClr val="FFC000"/>
                          </a:highlight>
                          <a:latin typeface="Arial" panose="020B0604020202020204" pitchFamily="34" charset="0"/>
                        </a:rPr>
                        <a:t>gemiddeld</a:t>
                      </a:r>
                    </a:p>
                  </a:txBody>
                  <a:tcPr marL="7620" marR="7620" marT="7620" marB="0" anchor="ctr">
                    <a:lnL>
                      <a:noFill/>
                    </a:lnL>
                    <a:lnR>
                      <a:noFill/>
                    </a:lnR>
                    <a:lnT>
                      <a:noFill/>
                    </a:lnT>
                    <a:lnB>
                      <a:noFill/>
                    </a:lnB>
                    <a:solidFill>
                      <a:srgbClr val="FFC000"/>
                    </a:solidFill>
                  </a:tcPr>
                </a:tc>
                <a:extLst>
                  <a:ext uri="{0D108BD9-81ED-4DB2-BD59-A6C34878D82A}">
                    <a16:rowId xmlns:a16="http://schemas.microsoft.com/office/drawing/2014/main" val="158674148"/>
                  </a:ext>
                </a:extLst>
              </a:tr>
              <a:tr h="611795">
                <a:tc vMerge="1">
                  <a:txBody>
                    <a:bodyPr/>
                    <a:lstStyle/>
                    <a:p>
                      <a:endParaRPr lang="nl-NL"/>
                    </a:p>
                  </a:txBody>
                  <a:tcPr/>
                </a:tc>
                <a:tc>
                  <a:txBody>
                    <a:bodyPr/>
                    <a:lstStyle/>
                    <a:p>
                      <a:pPr algn="ctr" fontAlgn="ctr"/>
                      <a:r>
                        <a:rPr lang="nl-NL" sz="1400" b="1" i="0" u="none" strike="noStrike" dirty="0">
                          <a:solidFill>
                            <a:srgbClr val="000000"/>
                          </a:solidFill>
                          <a:effectLst/>
                          <a:highlight>
                            <a:srgbClr val="FF0000"/>
                          </a:highlight>
                          <a:latin typeface="Arial" panose="020B0604020202020204" pitchFamily="34" charset="0"/>
                        </a:rPr>
                        <a:t>hoog</a:t>
                      </a:r>
                    </a:p>
                  </a:txBody>
                  <a:tcPr marL="7620" marR="7620" marT="7620" marB="0" anchor="ctr">
                    <a:lnL>
                      <a:noFill/>
                    </a:lnL>
                    <a:lnR>
                      <a:noFill/>
                    </a:lnR>
                    <a:lnT>
                      <a:noFill/>
                    </a:lnT>
                    <a:lnB>
                      <a:noFill/>
                    </a:lnB>
                    <a:solidFill>
                      <a:srgbClr val="FF0000"/>
                    </a:solidFill>
                  </a:tcPr>
                </a:tc>
                <a:extLst>
                  <a:ext uri="{0D108BD9-81ED-4DB2-BD59-A6C34878D82A}">
                    <a16:rowId xmlns:a16="http://schemas.microsoft.com/office/drawing/2014/main" val="960463937"/>
                  </a:ext>
                </a:extLst>
              </a:tr>
            </a:tbl>
          </a:graphicData>
        </a:graphic>
      </p:graphicFrame>
      <p:pic>
        <p:nvPicPr>
          <p:cNvPr id="7" name="Afbeelding 6">
            <a:extLst>
              <a:ext uri="{FF2B5EF4-FFF2-40B4-BE49-F238E27FC236}">
                <a16:creationId xmlns:a16="http://schemas.microsoft.com/office/drawing/2014/main" id="{9508154F-704E-4363-396A-FBDA01C67BD9}"/>
              </a:ext>
            </a:extLst>
          </p:cNvPr>
          <p:cNvPicPr>
            <a:picLocks noChangeAspect="1"/>
          </p:cNvPicPr>
          <p:nvPr/>
        </p:nvPicPr>
        <p:blipFill>
          <a:blip r:embed="rId4"/>
          <a:stretch>
            <a:fillRect/>
          </a:stretch>
        </p:blipFill>
        <p:spPr>
          <a:xfrm>
            <a:off x="7054046" y="1318726"/>
            <a:ext cx="969348" cy="969348"/>
          </a:xfrm>
          <a:prstGeom prst="rect">
            <a:avLst/>
          </a:prstGeom>
        </p:spPr>
      </p:pic>
      <p:pic>
        <p:nvPicPr>
          <p:cNvPr id="8" name="Afbeelding 7">
            <a:extLst>
              <a:ext uri="{FF2B5EF4-FFF2-40B4-BE49-F238E27FC236}">
                <a16:creationId xmlns:a16="http://schemas.microsoft.com/office/drawing/2014/main" id="{63892C2B-F9D1-6155-2857-C4376C4DDE61}"/>
              </a:ext>
            </a:extLst>
          </p:cNvPr>
          <p:cNvPicPr>
            <a:picLocks noChangeAspect="1"/>
          </p:cNvPicPr>
          <p:nvPr/>
        </p:nvPicPr>
        <p:blipFill>
          <a:blip r:embed="rId5"/>
          <a:stretch>
            <a:fillRect/>
          </a:stretch>
        </p:blipFill>
        <p:spPr>
          <a:xfrm>
            <a:off x="8976316" y="1529056"/>
            <a:ext cx="1005927" cy="548688"/>
          </a:xfrm>
          <a:prstGeom prst="rect">
            <a:avLst/>
          </a:prstGeom>
        </p:spPr>
      </p:pic>
      <p:pic>
        <p:nvPicPr>
          <p:cNvPr id="11" name="Afbeelding 10">
            <a:extLst>
              <a:ext uri="{FF2B5EF4-FFF2-40B4-BE49-F238E27FC236}">
                <a16:creationId xmlns:a16="http://schemas.microsoft.com/office/drawing/2014/main" id="{2DE262E7-7620-68B6-3FBD-B68569A6B450}"/>
              </a:ext>
            </a:extLst>
          </p:cNvPr>
          <p:cNvPicPr>
            <a:picLocks noChangeAspect="1"/>
          </p:cNvPicPr>
          <p:nvPr/>
        </p:nvPicPr>
        <p:blipFill>
          <a:blip r:embed="rId6"/>
          <a:stretch>
            <a:fillRect/>
          </a:stretch>
        </p:blipFill>
        <p:spPr>
          <a:xfrm>
            <a:off x="7115006" y="2865084"/>
            <a:ext cx="823031" cy="823031"/>
          </a:xfrm>
          <a:prstGeom prst="rect">
            <a:avLst/>
          </a:prstGeom>
        </p:spPr>
      </p:pic>
      <p:pic>
        <p:nvPicPr>
          <p:cNvPr id="13" name="Afbeelding 12">
            <a:extLst>
              <a:ext uri="{FF2B5EF4-FFF2-40B4-BE49-F238E27FC236}">
                <a16:creationId xmlns:a16="http://schemas.microsoft.com/office/drawing/2014/main" id="{AB6B53F7-C07B-62CA-85CE-434B443B3013}"/>
              </a:ext>
            </a:extLst>
          </p:cNvPr>
          <p:cNvPicPr>
            <a:picLocks noChangeAspect="1"/>
          </p:cNvPicPr>
          <p:nvPr/>
        </p:nvPicPr>
        <p:blipFill>
          <a:blip r:embed="rId7"/>
          <a:stretch>
            <a:fillRect/>
          </a:stretch>
        </p:blipFill>
        <p:spPr>
          <a:xfrm>
            <a:off x="8960211" y="2865083"/>
            <a:ext cx="1234548" cy="823032"/>
          </a:xfrm>
          <a:prstGeom prst="rect">
            <a:avLst/>
          </a:prstGeom>
        </p:spPr>
      </p:pic>
    </p:spTree>
    <p:extLst>
      <p:ext uri="{BB962C8B-B14F-4D97-AF65-F5344CB8AC3E}">
        <p14:creationId xmlns:p14="http://schemas.microsoft.com/office/powerpoint/2010/main" val="22270430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757745CF-96DD-4263-A2FE-3F725C94539A}"/>
              </a:ext>
            </a:extLst>
          </p:cNvPr>
          <p:cNvPicPr>
            <a:picLocks noChangeAspect="1"/>
          </p:cNvPicPr>
          <p:nvPr/>
        </p:nvPicPr>
        <p:blipFill rotWithShape="1">
          <a:blip r:embed="rId2">
            <a:extLst>
              <a:ext uri="{28A0092B-C50C-407E-A947-70E740481C1C}">
                <a14:useLocalDpi xmlns:a14="http://schemas.microsoft.com/office/drawing/2010/main" val="0"/>
              </a:ext>
            </a:extLst>
          </a:blip>
          <a:srcRect l="38912"/>
          <a:stretch/>
        </p:blipFill>
        <p:spPr>
          <a:xfrm>
            <a:off x="11027197" y="53392"/>
            <a:ext cx="896454" cy="1015012"/>
          </a:xfrm>
          <a:prstGeom prst="rect">
            <a:avLst/>
          </a:prstGeom>
        </p:spPr>
      </p:pic>
      <p:pic>
        <p:nvPicPr>
          <p:cNvPr id="5" name="Afbeelding 4">
            <a:extLst>
              <a:ext uri="{FF2B5EF4-FFF2-40B4-BE49-F238E27FC236}">
                <a16:creationId xmlns:a16="http://schemas.microsoft.com/office/drawing/2014/main" id="{3B0D42DD-0432-4DD3-898F-B2216AB1F3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9356" y="4934835"/>
            <a:ext cx="564123" cy="1803483"/>
          </a:xfrm>
          <a:prstGeom prst="rect">
            <a:avLst/>
          </a:prstGeom>
        </p:spPr>
      </p:pic>
      <p:pic>
        <p:nvPicPr>
          <p:cNvPr id="9" name="Afbeelding 8">
            <a:extLst>
              <a:ext uri="{FF2B5EF4-FFF2-40B4-BE49-F238E27FC236}">
                <a16:creationId xmlns:a16="http://schemas.microsoft.com/office/drawing/2014/main" id="{5B42815E-F127-4E4D-9C43-B4B8F5848533}"/>
              </a:ext>
            </a:extLst>
          </p:cNvPr>
          <p:cNvPicPr>
            <a:picLocks noChangeAspect="1"/>
          </p:cNvPicPr>
          <p:nvPr/>
        </p:nvPicPr>
        <p:blipFill rotWithShape="1">
          <a:blip r:embed="rId2">
            <a:extLst>
              <a:ext uri="{28A0092B-C50C-407E-A947-70E740481C1C}">
                <a14:useLocalDpi xmlns:a14="http://schemas.microsoft.com/office/drawing/2010/main" val="0"/>
              </a:ext>
            </a:extLst>
          </a:blip>
          <a:srcRect l="38912"/>
          <a:stretch/>
        </p:blipFill>
        <p:spPr>
          <a:xfrm>
            <a:off x="11027197" y="53392"/>
            <a:ext cx="896454" cy="1015012"/>
          </a:xfrm>
          <a:prstGeom prst="rect">
            <a:avLst/>
          </a:prstGeom>
        </p:spPr>
      </p:pic>
      <p:pic>
        <p:nvPicPr>
          <p:cNvPr id="10" name="Afbeelding 9">
            <a:extLst>
              <a:ext uri="{FF2B5EF4-FFF2-40B4-BE49-F238E27FC236}">
                <a16:creationId xmlns:a16="http://schemas.microsoft.com/office/drawing/2014/main" id="{DB57CCF7-B67F-414B-A2C1-B72A33234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9356" y="4934835"/>
            <a:ext cx="564123" cy="1803483"/>
          </a:xfrm>
          <a:prstGeom prst="rect">
            <a:avLst/>
          </a:prstGeom>
        </p:spPr>
      </p:pic>
      <p:sp>
        <p:nvSpPr>
          <p:cNvPr id="98" name="Tekstvak 97">
            <a:extLst>
              <a:ext uri="{FF2B5EF4-FFF2-40B4-BE49-F238E27FC236}">
                <a16:creationId xmlns:a16="http://schemas.microsoft.com/office/drawing/2014/main" id="{4CC695A8-1732-4C6B-8D7B-74CA3CA1C633}"/>
              </a:ext>
            </a:extLst>
          </p:cNvPr>
          <p:cNvSpPr txBox="1"/>
          <p:nvPr/>
        </p:nvSpPr>
        <p:spPr>
          <a:xfrm>
            <a:off x="1170465" y="569203"/>
            <a:ext cx="53496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dirty="0">
                <a:solidFill>
                  <a:prstClr val="black"/>
                </a:solidFill>
                <a:latin typeface="Arial" panose="020B0604020202020204" pitchFamily="34" charset="0"/>
                <a:cs typeface="Arial" panose="020B0604020202020204" pitchFamily="34" charset="0"/>
              </a:rPr>
              <a:t>ONDERNEMERS TEST</a:t>
            </a:r>
            <a:endParaRPr kumimoji="0" lang="nl-NL"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99" name="Rechte verbindingslijn 98">
            <a:extLst>
              <a:ext uri="{FF2B5EF4-FFF2-40B4-BE49-F238E27FC236}">
                <a16:creationId xmlns:a16="http://schemas.microsoft.com/office/drawing/2014/main" id="{EAB331B4-6709-455B-BE20-CCBCD31DA17B}"/>
              </a:ext>
            </a:extLst>
          </p:cNvPr>
          <p:cNvCxnSpPr>
            <a:cxnSpLocks/>
          </p:cNvCxnSpPr>
          <p:nvPr/>
        </p:nvCxnSpPr>
        <p:spPr>
          <a:xfrm>
            <a:off x="1222097" y="989817"/>
            <a:ext cx="266737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AutoShape 4" descr="House of Control">
            <a:extLst>
              <a:ext uri="{FF2B5EF4-FFF2-40B4-BE49-F238E27FC236}">
                <a16:creationId xmlns:a16="http://schemas.microsoft.com/office/drawing/2014/main" id="{C7FFE849-73F8-4CB4-B961-BA183AE4D04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Afbeelding 2">
            <a:extLst>
              <a:ext uri="{FF2B5EF4-FFF2-40B4-BE49-F238E27FC236}">
                <a16:creationId xmlns:a16="http://schemas.microsoft.com/office/drawing/2014/main" id="{E8E142B8-DBD0-702C-1C0A-F8EEEAECAC5F}"/>
              </a:ext>
            </a:extLst>
          </p:cNvPr>
          <p:cNvPicPr>
            <a:picLocks noChangeAspect="1"/>
          </p:cNvPicPr>
          <p:nvPr/>
        </p:nvPicPr>
        <p:blipFill>
          <a:blip r:embed="rId4"/>
          <a:stretch>
            <a:fillRect/>
          </a:stretch>
        </p:blipFill>
        <p:spPr>
          <a:xfrm>
            <a:off x="3306654" y="1228723"/>
            <a:ext cx="4443551" cy="5278251"/>
          </a:xfrm>
          <a:prstGeom prst="rect">
            <a:avLst/>
          </a:prstGeom>
        </p:spPr>
      </p:pic>
    </p:spTree>
    <p:extLst>
      <p:ext uri="{BB962C8B-B14F-4D97-AF65-F5344CB8AC3E}">
        <p14:creationId xmlns:p14="http://schemas.microsoft.com/office/powerpoint/2010/main" val="1852427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757745CF-96DD-4263-A2FE-3F725C94539A}"/>
              </a:ext>
            </a:extLst>
          </p:cNvPr>
          <p:cNvPicPr>
            <a:picLocks noChangeAspect="1"/>
          </p:cNvPicPr>
          <p:nvPr/>
        </p:nvPicPr>
        <p:blipFill rotWithShape="1">
          <a:blip r:embed="rId2">
            <a:extLst>
              <a:ext uri="{28A0092B-C50C-407E-A947-70E740481C1C}">
                <a14:useLocalDpi xmlns:a14="http://schemas.microsoft.com/office/drawing/2010/main" val="0"/>
              </a:ext>
            </a:extLst>
          </a:blip>
          <a:srcRect l="38912"/>
          <a:stretch/>
        </p:blipFill>
        <p:spPr>
          <a:xfrm>
            <a:off x="11027197" y="53392"/>
            <a:ext cx="896454" cy="1015012"/>
          </a:xfrm>
          <a:prstGeom prst="rect">
            <a:avLst/>
          </a:prstGeom>
        </p:spPr>
      </p:pic>
      <p:pic>
        <p:nvPicPr>
          <p:cNvPr id="5" name="Afbeelding 4">
            <a:extLst>
              <a:ext uri="{FF2B5EF4-FFF2-40B4-BE49-F238E27FC236}">
                <a16:creationId xmlns:a16="http://schemas.microsoft.com/office/drawing/2014/main" id="{3B0D42DD-0432-4DD3-898F-B2216AB1F3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9356" y="4934835"/>
            <a:ext cx="564123" cy="1803483"/>
          </a:xfrm>
          <a:prstGeom prst="rect">
            <a:avLst/>
          </a:prstGeom>
        </p:spPr>
      </p:pic>
      <p:pic>
        <p:nvPicPr>
          <p:cNvPr id="9" name="Afbeelding 8">
            <a:extLst>
              <a:ext uri="{FF2B5EF4-FFF2-40B4-BE49-F238E27FC236}">
                <a16:creationId xmlns:a16="http://schemas.microsoft.com/office/drawing/2014/main" id="{5B42815E-F127-4E4D-9C43-B4B8F5848533}"/>
              </a:ext>
            </a:extLst>
          </p:cNvPr>
          <p:cNvPicPr>
            <a:picLocks noChangeAspect="1"/>
          </p:cNvPicPr>
          <p:nvPr/>
        </p:nvPicPr>
        <p:blipFill rotWithShape="1">
          <a:blip r:embed="rId2">
            <a:extLst>
              <a:ext uri="{28A0092B-C50C-407E-A947-70E740481C1C}">
                <a14:useLocalDpi xmlns:a14="http://schemas.microsoft.com/office/drawing/2010/main" val="0"/>
              </a:ext>
            </a:extLst>
          </a:blip>
          <a:srcRect l="38912"/>
          <a:stretch/>
        </p:blipFill>
        <p:spPr>
          <a:xfrm>
            <a:off x="11027197" y="53392"/>
            <a:ext cx="896454" cy="1015012"/>
          </a:xfrm>
          <a:prstGeom prst="rect">
            <a:avLst/>
          </a:prstGeom>
        </p:spPr>
      </p:pic>
      <p:pic>
        <p:nvPicPr>
          <p:cNvPr id="10" name="Afbeelding 9">
            <a:extLst>
              <a:ext uri="{FF2B5EF4-FFF2-40B4-BE49-F238E27FC236}">
                <a16:creationId xmlns:a16="http://schemas.microsoft.com/office/drawing/2014/main" id="{DB57CCF7-B67F-414B-A2C1-B72A33234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9356" y="4934835"/>
            <a:ext cx="564123" cy="1803483"/>
          </a:xfrm>
          <a:prstGeom prst="rect">
            <a:avLst/>
          </a:prstGeom>
        </p:spPr>
      </p:pic>
      <p:sp>
        <p:nvSpPr>
          <p:cNvPr id="98" name="Tekstvak 97">
            <a:extLst>
              <a:ext uri="{FF2B5EF4-FFF2-40B4-BE49-F238E27FC236}">
                <a16:creationId xmlns:a16="http://schemas.microsoft.com/office/drawing/2014/main" id="{4CC695A8-1732-4C6B-8D7B-74CA3CA1C633}"/>
              </a:ext>
            </a:extLst>
          </p:cNvPr>
          <p:cNvSpPr txBox="1"/>
          <p:nvPr/>
        </p:nvSpPr>
        <p:spPr>
          <a:xfrm>
            <a:off x="1170465" y="569203"/>
            <a:ext cx="53496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ONDERNEMERS TEST</a:t>
            </a:r>
          </a:p>
        </p:txBody>
      </p:sp>
      <p:cxnSp>
        <p:nvCxnSpPr>
          <p:cNvPr id="99" name="Rechte verbindingslijn 98">
            <a:extLst>
              <a:ext uri="{FF2B5EF4-FFF2-40B4-BE49-F238E27FC236}">
                <a16:creationId xmlns:a16="http://schemas.microsoft.com/office/drawing/2014/main" id="{EAB331B4-6709-455B-BE20-CCBCD31DA17B}"/>
              </a:ext>
            </a:extLst>
          </p:cNvPr>
          <p:cNvCxnSpPr>
            <a:cxnSpLocks/>
          </p:cNvCxnSpPr>
          <p:nvPr/>
        </p:nvCxnSpPr>
        <p:spPr>
          <a:xfrm>
            <a:off x="1222097" y="989817"/>
            <a:ext cx="266737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AutoShape 4" descr="House of Control">
            <a:extLst>
              <a:ext uri="{FF2B5EF4-FFF2-40B4-BE49-F238E27FC236}">
                <a16:creationId xmlns:a16="http://schemas.microsoft.com/office/drawing/2014/main" id="{C7FFE849-73F8-4CB4-B961-BA183AE4D04B}"/>
              </a:ext>
            </a:extLst>
          </p:cNvPr>
          <p:cNvSpPr>
            <a:spLocks noChangeAspect="1" noChangeArrowheads="1"/>
          </p:cNvSpPr>
          <p:nvPr/>
        </p:nvSpPr>
        <p:spPr bwMode="auto">
          <a:xfrm>
            <a:off x="6814621" y="292779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kstvak 47">
            <a:extLst>
              <a:ext uri="{FF2B5EF4-FFF2-40B4-BE49-F238E27FC236}">
                <a16:creationId xmlns:a16="http://schemas.microsoft.com/office/drawing/2014/main" id="{746CE87A-E293-4181-9767-ECF1838C8D00}"/>
              </a:ext>
            </a:extLst>
          </p:cNvPr>
          <p:cNvSpPr txBox="1"/>
          <p:nvPr/>
        </p:nvSpPr>
        <p:spPr>
          <a:xfrm>
            <a:off x="587191" y="2087457"/>
            <a:ext cx="2849418" cy="3001334"/>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Efficiëntie</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Kostenbeheersing</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Schaalvergroting</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Optimalisatie van productieprocessen</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Technologische innovatie</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Rendement</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Marktgerichtheid</a:t>
            </a:r>
          </a:p>
        </p:txBody>
      </p:sp>
      <p:sp>
        <p:nvSpPr>
          <p:cNvPr id="50" name="Tekstvak 49">
            <a:extLst>
              <a:ext uri="{FF2B5EF4-FFF2-40B4-BE49-F238E27FC236}">
                <a16:creationId xmlns:a16="http://schemas.microsoft.com/office/drawing/2014/main" id="{21FDC19C-1D5F-4FDE-8F1A-8CAEA61A3487}"/>
              </a:ext>
            </a:extLst>
          </p:cNvPr>
          <p:cNvSpPr txBox="1"/>
          <p:nvPr/>
        </p:nvSpPr>
        <p:spPr>
          <a:xfrm>
            <a:off x="8938696" y="2104958"/>
            <a:ext cx="6096000" cy="3370666"/>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Diversificatie van </a:t>
            </a:r>
            <a:b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waarde aanbod</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Kwaliteit</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Merkimago</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Niche-markten</a:t>
            </a:r>
            <a:endPar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Toegevoegde waarde</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Maatwerk</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Duurzaamheid</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Consumentenbeleving</a:t>
            </a:r>
          </a:p>
        </p:txBody>
      </p:sp>
      <p:sp>
        <p:nvSpPr>
          <p:cNvPr id="15" name="Tekstvak 14">
            <a:extLst>
              <a:ext uri="{FF2B5EF4-FFF2-40B4-BE49-F238E27FC236}">
                <a16:creationId xmlns:a16="http://schemas.microsoft.com/office/drawing/2014/main" id="{C1FEAA15-E159-48C6-8AA8-22791A035538}"/>
              </a:ext>
            </a:extLst>
          </p:cNvPr>
          <p:cNvSpPr txBox="1"/>
          <p:nvPr/>
        </p:nvSpPr>
        <p:spPr>
          <a:xfrm>
            <a:off x="5242291" y="1695632"/>
            <a:ext cx="4297724"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Strategisch voordeel</a:t>
            </a:r>
          </a:p>
        </p:txBody>
      </p:sp>
      <p:sp>
        <p:nvSpPr>
          <p:cNvPr id="17" name="Tekstvak 16">
            <a:extLst>
              <a:ext uri="{FF2B5EF4-FFF2-40B4-BE49-F238E27FC236}">
                <a16:creationId xmlns:a16="http://schemas.microsoft.com/office/drawing/2014/main" id="{27482128-049D-4013-A1D9-84D78AE897BF}"/>
              </a:ext>
            </a:extLst>
          </p:cNvPr>
          <p:cNvSpPr txBox="1"/>
          <p:nvPr/>
        </p:nvSpPr>
        <p:spPr>
          <a:xfrm rot="16200000">
            <a:off x="2235488" y="3219098"/>
            <a:ext cx="2349912"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Strategisch doel</a:t>
            </a:r>
          </a:p>
        </p:txBody>
      </p:sp>
      <p:sp>
        <p:nvSpPr>
          <p:cNvPr id="3" name="Rechthoek 2">
            <a:extLst>
              <a:ext uri="{FF2B5EF4-FFF2-40B4-BE49-F238E27FC236}">
                <a16:creationId xmlns:a16="http://schemas.microsoft.com/office/drawing/2014/main" id="{432BC44A-2968-7A78-D9F0-3A1004623E48}"/>
              </a:ext>
            </a:extLst>
          </p:cNvPr>
          <p:cNvSpPr/>
          <p:nvPr/>
        </p:nvSpPr>
        <p:spPr>
          <a:xfrm>
            <a:off x="4066429" y="2235678"/>
            <a:ext cx="2124075" cy="1212375"/>
          </a:xfrm>
          <a:prstGeom prst="rect">
            <a:avLst/>
          </a:prstGeom>
          <a:gradFill flip="none" rotWithShape="1">
            <a:gsLst>
              <a:gs pos="0">
                <a:srgbClr val="A3B482">
                  <a:tint val="66000"/>
                  <a:satMod val="160000"/>
                </a:srgbClr>
              </a:gs>
              <a:gs pos="50000">
                <a:srgbClr val="A3B482">
                  <a:tint val="44500"/>
                  <a:satMod val="160000"/>
                </a:srgbClr>
              </a:gs>
              <a:gs pos="100000">
                <a:srgbClr val="A3B482">
                  <a:tint val="23500"/>
                  <a:satMod val="160000"/>
                </a:srgbClr>
              </a:gs>
            </a:gsLst>
            <a:lin ang="27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Kosten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Leiderschap</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b="1" dirty="0">
                <a:solidFill>
                  <a:prstClr val="black"/>
                </a:solidFill>
                <a:latin typeface="Arial" panose="020B0604020202020204" pitchFamily="34" charset="0"/>
                <a:cs typeface="Arial" panose="020B0604020202020204" pitchFamily="34" charset="0"/>
              </a:rPr>
              <a:t>A</a:t>
            </a:r>
            <a:endParaRPr kumimoji="0" lang="nl-NL"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hthoek 6">
            <a:extLst>
              <a:ext uri="{FF2B5EF4-FFF2-40B4-BE49-F238E27FC236}">
                <a16:creationId xmlns:a16="http://schemas.microsoft.com/office/drawing/2014/main" id="{74E08D66-6A59-9FFA-A7F8-5C9B46E7597D}"/>
              </a:ext>
            </a:extLst>
          </p:cNvPr>
          <p:cNvSpPr/>
          <p:nvPr/>
        </p:nvSpPr>
        <p:spPr>
          <a:xfrm>
            <a:off x="6329116" y="2235677"/>
            <a:ext cx="2124075" cy="1212375"/>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Differentiatie</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b="1" dirty="0">
                <a:solidFill>
                  <a:prstClr val="black"/>
                </a:solidFill>
                <a:latin typeface="Arial" panose="020B0604020202020204" pitchFamily="34" charset="0"/>
                <a:cs typeface="Arial" panose="020B0604020202020204" pitchFamily="34" charset="0"/>
              </a:rPr>
              <a:t>B</a:t>
            </a:r>
            <a:endParaRPr kumimoji="0" lang="nl-NL"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Rechthoek 7">
            <a:extLst>
              <a:ext uri="{FF2B5EF4-FFF2-40B4-BE49-F238E27FC236}">
                <a16:creationId xmlns:a16="http://schemas.microsoft.com/office/drawing/2014/main" id="{8CCA65DA-CCD1-7D3F-ECA7-AEDBF1F23D60}"/>
              </a:ext>
            </a:extLst>
          </p:cNvPr>
          <p:cNvSpPr/>
          <p:nvPr/>
        </p:nvSpPr>
        <p:spPr>
          <a:xfrm>
            <a:off x="4066429" y="3595036"/>
            <a:ext cx="2124075" cy="1212375"/>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Kosten </a:t>
            </a:r>
            <a:br>
              <a:rPr kumimoji="0" lang="nl-NL" sz="16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nl-NL" sz="16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focus</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b="1" dirty="0">
                <a:solidFill>
                  <a:prstClr val="black"/>
                </a:solidFill>
                <a:latin typeface="Arial" panose="020B0604020202020204" pitchFamily="34" charset="0"/>
                <a:cs typeface="Arial" panose="020B0604020202020204" pitchFamily="34" charset="0"/>
              </a:rPr>
              <a:t>C</a:t>
            </a:r>
            <a:endParaRPr kumimoji="0" lang="nl-NL"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Rechthoek 10">
            <a:extLst>
              <a:ext uri="{FF2B5EF4-FFF2-40B4-BE49-F238E27FC236}">
                <a16:creationId xmlns:a16="http://schemas.microsoft.com/office/drawing/2014/main" id="{109FCC36-137D-7200-75AA-3058298A1BAC}"/>
              </a:ext>
            </a:extLst>
          </p:cNvPr>
          <p:cNvSpPr/>
          <p:nvPr/>
        </p:nvSpPr>
        <p:spPr>
          <a:xfrm>
            <a:off x="6329116" y="3595036"/>
            <a:ext cx="2124075" cy="1212375"/>
          </a:xfrm>
          <a:prstGeom prst="rect">
            <a:avLst/>
          </a:prstGeom>
          <a:gradFill flip="none" rotWithShape="1">
            <a:gsLst>
              <a:gs pos="0">
                <a:srgbClr val="00528C">
                  <a:tint val="66000"/>
                  <a:satMod val="160000"/>
                </a:srgbClr>
              </a:gs>
              <a:gs pos="50000">
                <a:srgbClr val="00528C">
                  <a:tint val="44500"/>
                  <a:satMod val="160000"/>
                </a:srgbClr>
              </a:gs>
              <a:gs pos="100000">
                <a:srgbClr val="00528C">
                  <a:tint val="23500"/>
                  <a:satMod val="160000"/>
                </a:srgbClr>
              </a:gs>
            </a:gsLst>
            <a:lin ang="54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Differentiatie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Focus</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b="1" dirty="0">
                <a:solidFill>
                  <a:prstClr val="black"/>
                </a:solidFill>
                <a:latin typeface="Arial" panose="020B0604020202020204" pitchFamily="34" charset="0"/>
                <a:cs typeface="Arial" panose="020B0604020202020204" pitchFamily="34" charset="0"/>
              </a:rPr>
              <a:t>C</a:t>
            </a:r>
            <a:endParaRPr kumimoji="0" lang="nl-NL"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Tekstvak 11">
            <a:extLst>
              <a:ext uri="{FF2B5EF4-FFF2-40B4-BE49-F238E27FC236}">
                <a16:creationId xmlns:a16="http://schemas.microsoft.com/office/drawing/2014/main" id="{4B599A4E-B3CA-6AED-9383-EF5DD8BEB393}"/>
              </a:ext>
            </a:extLst>
          </p:cNvPr>
          <p:cNvSpPr txBox="1"/>
          <p:nvPr/>
        </p:nvSpPr>
        <p:spPr>
          <a:xfrm rot="16200000">
            <a:off x="3314597" y="2635534"/>
            <a:ext cx="10572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Breed </a:t>
            </a:r>
            <a:r>
              <a:rPr kumimoji="0" lang="nl-NL"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endParaRPr kumimoji="0" lang="nl-NL"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Tekstvak 13">
            <a:extLst>
              <a:ext uri="{FF2B5EF4-FFF2-40B4-BE49-F238E27FC236}">
                <a16:creationId xmlns:a16="http://schemas.microsoft.com/office/drawing/2014/main" id="{445343E9-85CA-244D-0AB6-15FA069D8DCE}"/>
              </a:ext>
            </a:extLst>
          </p:cNvPr>
          <p:cNvSpPr txBox="1"/>
          <p:nvPr/>
        </p:nvSpPr>
        <p:spPr>
          <a:xfrm rot="16200000">
            <a:off x="3314597" y="3903503"/>
            <a:ext cx="10572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nl-NL"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Smal </a:t>
            </a:r>
            <a:r>
              <a:rPr kumimoji="0" lang="nl-NL"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endParaRPr kumimoji="0" lang="nl-NL"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Tekstvak 19">
            <a:extLst>
              <a:ext uri="{FF2B5EF4-FFF2-40B4-BE49-F238E27FC236}">
                <a16:creationId xmlns:a16="http://schemas.microsoft.com/office/drawing/2014/main" id="{C0798452-8067-C49D-D6AF-0C99A1711855}"/>
              </a:ext>
            </a:extLst>
          </p:cNvPr>
          <p:cNvSpPr txBox="1"/>
          <p:nvPr/>
        </p:nvSpPr>
        <p:spPr>
          <a:xfrm>
            <a:off x="6688601" y="4869340"/>
            <a:ext cx="184281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Differentiatie </a:t>
            </a:r>
            <a:r>
              <a:rPr kumimoji="0" lang="nl-NL"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endParaRPr kumimoji="0" lang="nl-NL"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Tekstvak 20">
            <a:extLst>
              <a:ext uri="{FF2B5EF4-FFF2-40B4-BE49-F238E27FC236}">
                <a16:creationId xmlns:a16="http://schemas.microsoft.com/office/drawing/2014/main" id="{E8624C66-2644-35DE-76DC-9811524063C0}"/>
              </a:ext>
            </a:extLst>
          </p:cNvPr>
          <p:cNvSpPr txBox="1"/>
          <p:nvPr/>
        </p:nvSpPr>
        <p:spPr>
          <a:xfrm>
            <a:off x="4971804" y="4888829"/>
            <a:ext cx="184281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Wingdings" panose="05000000000000000000" pitchFamily="2" charset="2"/>
              </a:rPr>
              <a:t> Kosten</a:t>
            </a:r>
            <a:endParaRPr kumimoji="0" lang="nl-NL"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23" name="Rechte verbindingslijn 22">
            <a:extLst>
              <a:ext uri="{FF2B5EF4-FFF2-40B4-BE49-F238E27FC236}">
                <a16:creationId xmlns:a16="http://schemas.microsoft.com/office/drawing/2014/main" id="{D05A6F60-502E-ED1C-5AD1-8A5E3CEE40F0}"/>
              </a:ext>
            </a:extLst>
          </p:cNvPr>
          <p:cNvCxnSpPr/>
          <p:nvPr/>
        </p:nvCxnSpPr>
        <p:spPr>
          <a:xfrm>
            <a:off x="5128466" y="2087457"/>
            <a:ext cx="2371955"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24" name="Rechte verbindingslijn 23">
            <a:extLst>
              <a:ext uri="{FF2B5EF4-FFF2-40B4-BE49-F238E27FC236}">
                <a16:creationId xmlns:a16="http://schemas.microsoft.com/office/drawing/2014/main" id="{C56A65EF-AADC-2719-05BA-922AA2906196}"/>
              </a:ext>
            </a:extLst>
          </p:cNvPr>
          <p:cNvCxnSpPr>
            <a:cxnSpLocks/>
          </p:cNvCxnSpPr>
          <p:nvPr/>
        </p:nvCxnSpPr>
        <p:spPr>
          <a:xfrm flipV="1">
            <a:off x="3689346" y="2652813"/>
            <a:ext cx="0" cy="2027765"/>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27" name="Rechte verbindingslijn met pijl 26">
            <a:extLst>
              <a:ext uri="{FF2B5EF4-FFF2-40B4-BE49-F238E27FC236}">
                <a16:creationId xmlns:a16="http://schemas.microsoft.com/office/drawing/2014/main" id="{7E261B21-576A-7012-5B0B-346CACFA035D}"/>
              </a:ext>
            </a:extLst>
          </p:cNvPr>
          <p:cNvCxnSpPr>
            <a:cxnSpLocks/>
          </p:cNvCxnSpPr>
          <p:nvPr/>
        </p:nvCxnSpPr>
        <p:spPr>
          <a:xfrm flipH="1">
            <a:off x="3579721" y="2375861"/>
            <a:ext cx="2370022" cy="0"/>
          </a:xfrm>
          <a:prstGeom prst="straightConnector1">
            <a:avLst/>
          </a:prstGeom>
          <a:ln w="28575">
            <a:solidFill>
              <a:schemeClr val="accent2"/>
            </a:solidFill>
            <a:tailEnd type="triangle"/>
          </a:ln>
        </p:spPr>
        <p:style>
          <a:lnRef idx="1">
            <a:schemeClr val="accent4"/>
          </a:lnRef>
          <a:fillRef idx="0">
            <a:schemeClr val="accent4"/>
          </a:fillRef>
          <a:effectRef idx="0">
            <a:schemeClr val="accent4"/>
          </a:effectRef>
          <a:fontRef idx="minor">
            <a:schemeClr val="tx1"/>
          </a:fontRef>
        </p:style>
      </p:cxnSp>
      <p:cxnSp>
        <p:nvCxnSpPr>
          <p:cNvPr id="28" name="Rechte verbindingslijn met pijl 27">
            <a:extLst>
              <a:ext uri="{FF2B5EF4-FFF2-40B4-BE49-F238E27FC236}">
                <a16:creationId xmlns:a16="http://schemas.microsoft.com/office/drawing/2014/main" id="{603AEFE7-0790-9AF9-236E-9336DEE59191}"/>
              </a:ext>
            </a:extLst>
          </p:cNvPr>
          <p:cNvCxnSpPr>
            <a:cxnSpLocks/>
          </p:cNvCxnSpPr>
          <p:nvPr/>
        </p:nvCxnSpPr>
        <p:spPr>
          <a:xfrm>
            <a:off x="6638679" y="2375861"/>
            <a:ext cx="2300017" cy="0"/>
          </a:xfrm>
          <a:prstGeom prst="straightConnector1">
            <a:avLst/>
          </a:prstGeom>
          <a:ln w="28575">
            <a:solidFill>
              <a:schemeClr val="accent2"/>
            </a:solidFill>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5664538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22" presetClass="entr" presetSubtype="8"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500"/>
                                        <p:tgtEl>
                                          <p:spTgt spid="23"/>
                                        </p:tgtEl>
                                      </p:cBhvr>
                                    </p:animEffect>
                                  </p:childTnLst>
                                </p:cTn>
                              </p:par>
                              <p:par>
                                <p:cTn id="35" presetID="22" presetClass="entr" presetSubtype="4"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childTnLst>
                          </p:cTn>
                        </p:par>
                        <p:par>
                          <p:cTn id="38" fill="hold">
                            <p:stCondLst>
                              <p:cond delay="1500"/>
                            </p:stCondLst>
                            <p:childTnLst>
                              <p:par>
                                <p:cTn id="39" presetID="22" presetClass="entr" presetSubtype="2" fill="hold"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right)">
                                      <p:cBhvr>
                                        <p:cTn id="41" dur="1000"/>
                                        <p:tgtEl>
                                          <p:spTgt spid="27"/>
                                        </p:tgtEl>
                                      </p:cBhvr>
                                    </p:animEffect>
                                  </p:childTnLst>
                                </p:cTn>
                              </p:par>
                            </p:childTnLst>
                          </p:cTn>
                        </p:par>
                        <p:par>
                          <p:cTn id="42" fill="hold">
                            <p:stCondLst>
                              <p:cond delay="2500"/>
                            </p:stCondLst>
                            <p:childTnLst>
                              <p:par>
                                <p:cTn id="43" presetID="10" presetClass="entr" presetSubtype="0" fill="hold" nodeType="afterEffect">
                                  <p:stCondLst>
                                    <p:cond delay="0"/>
                                  </p:stCondLst>
                                  <p:childTnLst>
                                    <p:set>
                                      <p:cBhvr>
                                        <p:cTn id="44" dur="1" fill="hold">
                                          <p:stCondLst>
                                            <p:cond delay="0"/>
                                          </p:stCondLst>
                                        </p:cTn>
                                        <p:tgtEl>
                                          <p:spTgt spid="48">
                                            <p:txEl>
                                              <p:pRg st="0" end="0"/>
                                            </p:txEl>
                                          </p:spTgt>
                                        </p:tgtEl>
                                        <p:attrNameLst>
                                          <p:attrName>style.visibility</p:attrName>
                                        </p:attrNameLst>
                                      </p:cBhvr>
                                      <p:to>
                                        <p:strVal val="visible"/>
                                      </p:to>
                                    </p:set>
                                    <p:animEffect transition="in" filter="fade">
                                      <p:cBhvr>
                                        <p:cTn id="45" dur="500"/>
                                        <p:tgtEl>
                                          <p:spTgt spid="48">
                                            <p:txEl>
                                              <p:pRg st="0" end="0"/>
                                            </p:txEl>
                                          </p:spTgt>
                                        </p:tgtEl>
                                      </p:cBhvr>
                                    </p:animEffect>
                                  </p:childTnLst>
                                </p:cTn>
                              </p:par>
                            </p:childTnLst>
                          </p:cTn>
                        </p:par>
                        <p:par>
                          <p:cTn id="46" fill="hold">
                            <p:stCondLst>
                              <p:cond delay="3000"/>
                            </p:stCondLst>
                            <p:childTnLst>
                              <p:par>
                                <p:cTn id="47" presetID="10" presetClass="entr" presetSubtype="0" fill="hold" nodeType="afterEffect">
                                  <p:stCondLst>
                                    <p:cond delay="0"/>
                                  </p:stCondLst>
                                  <p:childTnLst>
                                    <p:set>
                                      <p:cBhvr>
                                        <p:cTn id="48" dur="1" fill="hold">
                                          <p:stCondLst>
                                            <p:cond delay="0"/>
                                          </p:stCondLst>
                                        </p:cTn>
                                        <p:tgtEl>
                                          <p:spTgt spid="48">
                                            <p:txEl>
                                              <p:pRg st="1" end="1"/>
                                            </p:txEl>
                                          </p:spTgt>
                                        </p:tgtEl>
                                        <p:attrNameLst>
                                          <p:attrName>style.visibility</p:attrName>
                                        </p:attrNameLst>
                                      </p:cBhvr>
                                      <p:to>
                                        <p:strVal val="visible"/>
                                      </p:to>
                                    </p:set>
                                    <p:animEffect transition="in" filter="fade">
                                      <p:cBhvr>
                                        <p:cTn id="49" dur="500"/>
                                        <p:tgtEl>
                                          <p:spTgt spid="48">
                                            <p:txEl>
                                              <p:pRg st="1" end="1"/>
                                            </p:txEl>
                                          </p:spTgt>
                                        </p:tgtEl>
                                      </p:cBhvr>
                                    </p:animEffect>
                                  </p:childTnLst>
                                </p:cTn>
                              </p:par>
                            </p:childTnLst>
                          </p:cTn>
                        </p:par>
                        <p:par>
                          <p:cTn id="50" fill="hold">
                            <p:stCondLst>
                              <p:cond delay="3500"/>
                            </p:stCondLst>
                            <p:childTnLst>
                              <p:par>
                                <p:cTn id="51" presetID="10" presetClass="entr" presetSubtype="0" fill="hold" nodeType="afterEffect">
                                  <p:stCondLst>
                                    <p:cond delay="0"/>
                                  </p:stCondLst>
                                  <p:childTnLst>
                                    <p:set>
                                      <p:cBhvr>
                                        <p:cTn id="52" dur="1" fill="hold">
                                          <p:stCondLst>
                                            <p:cond delay="0"/>
                                          </p:stCondLst>
                                        </p:cTn>
                                        <p:tgtEl>
                                          <p:spTgt spid="48">
                                            <p:txEl>
                                              <p:pRg st="2" end="2"/>
                                            </p:txEl>
                                          </p:spTgt>
                                        </p:tgtEl>
                                        <p:attrNameLst>
                                          <p:attrName>style.visibility</p:attrName>
                                        </p:attrNameLst>
                                      </p:cBhvr>
                                      <p:to>
                                        <p:strVal val="visible"/>
                                      </p:to>
                                    </p:set>
                                    <p:animEffect transition="in" filter="fade">
                                      <p:cBhvr>
                                        <p:cTn id="53" dur="500"/>
                                        <p:tgtEl>
                                          <p:spTgt spid="48">
                                            <p:txEl>
                                              <p:pRg st="2" end="2"/>
                                            </p:txEl>
                                          </p:spTgt>
                                        </p:tgtEl>
                                      </p:cBhvr>
                                    </p:animEffect>
                                  </p:childTnLst>
                                </p:cTn>
                              </p:par>
                            </p:childTnLst>
                          </p:cTn>
                        </p:par>
                        <p:par>
                          <p:cTn id="54" fill="hold">
                            <p:stCondLst>
                              <p:cond delay="4000"/>
                            </p:stCondLst>
                            <p:childTnLst>
                              <p:par>
                                <p:cTn id="55" presetID="10" presetClass="entr" presetSubtype="0" fill="hold" nodeType="afterEffect">
                                  <p:stCondLst>
                                    <p:cond delay="0"/>
                                  </p:stCondLst>
                                  <p:childTnLst>
                                    <p:set>
                                      <p:cBhvr>
                                        <p:cTn id="56" dur="1" fill="hold">
                                          <p:stCondLst>
                                            <p:cond delay="0"/>
                                          </p:stCondLst>
                                        </p:cTn>
                                        <p:tgtEl>
                                          <p:spTgt spid="48">
                                            <p:txEl>
                                              <p:pRg st="3" end="3"/>
                                            </p:txEl>
                                          </p:spTgt>
                                        </p:tgtEl>
                                        <p:attrNameLst>
                                          <p:attrName>style.visibility</p:attrName>
                                        </p:attrNameLst>
                                      </p:cBhvr>
                                      <p:to>
                                        <p:strVal val="visible"/>
                                      </p:to>
                                    </p:set>
                                    <p:animEffect transition="in" filter="fade">
                                      <p:cBhvr>
                                        <p:cTn id="57" dur="500"/>
                                        <p:tgtEl>
                                          <p:spTgt spid="48">
                                            <p:txEl>
                                              <p:pRg st="3" end="3"/>
                                            </p:txEl>
                                          </p:spTgt>
                                        </p:tgtEl>
                                      </p:cBhvr>
                                    </p:animEffect>
                                  </p:childTnLst>
                                </p:cTn>
                              </p:par>
                            </p:childTnLst>
                          </p:cTn>
                        </p:par>
                        <p:par>
                          <p:cTn id="58" fill="hold">
                            <p:stCondLst>
                              <p:cond delay="4500"/>
                            </p:stCondLst>
                            <p:childTnLst>
                              <p:par>
                                <p:cTn id="59" presetID="10" presetClass="entr" presetSubtype="0" fill="hold" nodeType="afterEffect">
                                  <p:stCondLst>
                                    <p:cond delay="0"/>
                                  </p:stCondLst>
                                  <p:childTnLst>
                                    <p:set>
                                      <p:cBhvr>
                                        <p:cTn id="60" dur="1" fill="hold">
                                          <p:stCondLst>
                                            <p:cond delay="0"/>
                                          </p:stCondLst>
                                        </p:cTn>
                                        <p:tgtEl>
                                          <p:spTgt spid="48">
                                            <p:txEl>
                                              <p:pRg st="4" end="4"/>
                                            </p:txEl>
                                          </p:spTgt>
                                        </p:tgtEl>
                                        <p:attrNameLst>
                                          <p:attrName>style.visibility</p:attrName>
                                        </p:attrNameLst>
                                      </p:cBhvr>
                                      <p:to>
                                        <p:strVal val="visible"/>
                                      </p:to>
                                    </p:set>
                                    <p:animEffect transition="in" filter="fade">
                                      <p:cBhvr>
                                        <p:cTn id="61" dur="500"/>
                                        <p:tgtEl>
                                          <p:spTgt spid="48">
                                            <p:txEl>
                                              <p:pRg st="4" end="4"/>
                                            </p:txEl>
                                          </p:spTgt>
                                        </p:tgtEl>
                                      </p:cBhvr>
                                    </p:animEffect>
                                  </p:childTnLst>
                                </p:cTn>
                              </p:par>
                            </p:childTnLst>
                          </p:cTn>
                        </p:par>
                        <p:par>
                          <p:cTn id="62" fill="hold">
                            <p:stCondLst>
                              <p:cond delay="5000"/>
                            </p:stCondLst>
                            <p:childTnLst>
                              <p:par>
                                <p:cTn id="63" presetID="10" presetClass="entr" presetSubtype="0" fill="hold" nodeType="afterEffect">
                                  <p:stCondLst>
                                    <p:cond delay="0"/>
                                  </p:stCondLst>
                                  <p:childTnLst>
                                    <p:set>
                                      <p:cBhvr>
                                        <p:cTn id="64" dur="1" fill="hold">
                                          <p:stCondLst>
                                            <p:cond delay="0"/>
                                          </p:stCondLst>
                                        </p:cTn>
                                        <p:tgtEl>
                                          <p:spTgt spid="48">
                                            <p:txEl>
                                              <p:pRg st="5" end="5"/>
                                            </p:txEl>
                                          </p:spTgt>
                                        </p:tgtEl>
                                        <p:attrNameLst>
                                          <p:attrName>style.visibility</p:attrName>
                                        </p:attrNameLst>
                                      </p:cBhvr>
                                      <p:to>
                                        <p:strVal val="visible"/>
                                      </p:to>
                                    </p:set>
                                    <p:animEffect transition="in" filter="fade">
                                      <p:cBhvr>
                                        <p:cTn id="65" dur="500"/>
                                        <p:tgtEl>
                                          <p:spTgt spid="48">
                                            <p:txEl>
                                              <p:pRg st="5" end="5"/>
                                            </p:txEl>
                                          </p:spTgt>
                                        </p:tgtEl>
                                      </p:cBhvr>
                                    </p:animEffect>
                                  </p:childTnLst>
                                </p:cTn>
                              </p:par>
                            </p:childTnLst>
                          </p:cTn>
                        </p:par>
                        <p:par>
                          <p:cTn id="66" fill="hold">
                            <p:stCondLst>
                              <p:cond delay="5500"/>
                            </p:stCondLst>
                            <p:childTnLst>
                              <p:par>
                                <p:cTn id="67" presetID="10" presetClass="entr" presetSubtype="0" fill="hold" nodeType="afterEffect">
                                  <p:stCondLst>
                                    <p:cond delay="0"/>
                                  </p:stCondLst>
                                  <p:childTnLst>
                                    <p:set>
                                      <p:cBhvr>
                                        <p:cTn id="68" dur="1" fill="hold">
                                          <p:stCondLst>
                                            <p:cond delay="0"/>
                                          </p:stCondLst>
                                        </p:cTn>
                                        <p:tgtEl>
                                          <p:spTgt spid="48">
                                            <p:txEl>
                                              <p:pRg st="6" end="6"/>
                                            </p:txEl>
                                          </p:spTgt>
                                        </p:tgtEl>
                                        <p:attrNameLst>
                                          <p:attrName>style.visibility</p:attrName>
                                        </p:attrNameLst>
                                      </p:cBhvr>
                                      <p:to>
                                        <p:strVal val="visible"/>
                                      </p:to>
                                    </p:set>
                                    <p:animEffect transition="in" filter="fade">
                                      <p:cBhvr>
                                        <p:cTn id="69" dur="500"/>
                                        <p:tgtEl>
                                          <p:spTgt spid="48">
                                            <p:txEl>
                                              <p:pRg st="6" end="6"/>
                                            </p:txEl>
                                          </p:spTgt>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left)">
                                      <p:cBhvr>
                                        <p:cTn id="73" dur="1000"/>
                                        <p:tgtEl>
                                          <p:spTgt spid="28"/>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50">
                                            <p:txEl>
                                              <p:pRg st="0" end="0"/>
                                            </p:txEl>
                                          </p:spTgt>
                                        </p:tgtEl>
                                        <p:attrNameLst>
                                          <p:attrName>style.visibility</p:attrName>
                                        </p:attrNameLst>
                                      </p:cBhvr>
                                      <p:to>
                                        <p:strVal val="visible"/>
                                      </p:to>
                                    </p:set>
                                    <p:animEffect transition="in" filter="fade">
                                      <p:cBhvr>
                                        <p:cTn id="78" dur="500"/>
                                        <p:tgtEl>
                                          <p:spTgt spid="50">
                                            <p:txEl>
                                              <p:pRg st="0" end="0"/>
                                            </p:txEl>
                                          </p:spTgt>
                                        </p:tgtEl>
                                      </p:cBhvr>
                                    </p:animEffect>
                                  </p:childTnLst>
                                </p:cTn>
                              </p:par>
                            </p:childTnLst>
                          </p:cTn>
                        </p:par>
                        <p:par>
                          <p:cTn id="79" fill="hold">
                            <p:stCondLst>
                              <p:cond delay="500"/>
                            </p:stCondLst>
                            <p:childTnLst>
                              <p:par>
                                <p:cTn id="80" presetID="10" presetClass="entr" presetSubtype="0" fill="hold" nodeType="afterEffect">
                                  <p:stCondLst>
                                    <p:cond delay="0"/>
                                  </p:stCondLst>
                                  <p:childTnLst>
                                    <p:set>
                                      <p:cBhvr>
                                        <p:cTn id="81" dur="1" fill="hold">
                                          <p:stCondLst>
                                            <p:cond delay="0"/>
                                          </p:stCondLst>
                                        </p:cTn>
                                        <p:tgtEl>
                                          <p:spTgt spid="50">
                                            <p:txEl>
                                              <p:pRg st="1" end="1"/>
                                            </p:txEl>
                                          </p:spTgt>
                                        </p:tgtEl>
                                        <p:attrNameLst>
                                          <p:attrName>style.visibility</p:attrName>
                                        </p:attrNameLst>
                                      </p:cBhvr>
                                      <p:to>
                                        <p:strVal val="visible"/>
                                      </p:to>
                                    </p:set>
                                    <p:animEffect transition="in" filter="fade">
                                      <p:cBhvr>
                                        <p:cTn id="82" dur="500"/>
                                        <p:tgtEl>
                                          <p:spTgt spid="50">
                                            <p:txEl>
                                              <p:pRg st="1" end="1"/>
                                            </p:txEl>
                                          </p:spTgt>
                                        </p:tgtEl>
                                      </p:cBhvr>
                                    </p:animEffect>
                                  </p:childTnLst>
                                </p:cTn>
                              </p:par>
                            </p:childTnLst>
                          </p:cTn>
                        </p:par>
                        <p:par>
                          <p:cTn id="83" fill="hold">
                            <p:stCondLst>
                              <p:cond delay="1000"/>
                            </p:stCondLst>
                            <p:childTnLst>
                              <p:par>
                                <p:cTn id="84" presetID="10" presetClass="entr" presetSubtype="0" fill="hold" nodeType="afterEffect">
                                  <p:stCondLst>
                                    <p:cond delay="0"/>
                                  </p:stCondLst>
                                  <p:childTnLst>
                                    <p:set>
                                      <p:cBhvr>
                                        <p:cTn id="85" dur="1" fill="hold">
                                          <p:stCondLst>
                                            <p:cond delay="0"/>
                                          </p:stCondLst>
                                        </p:cTn>
                                        <p:tgtEl>
                                          <p:spTgt spid="50">
                                            <p:txEl>
                                              <p:pRg st="2" end="2"/>
                                            </p:txEl>
                                          </p:spTgt>
                                        </p:tgtEl>
                                        <p:attrNameLst>
                                          <p:attrName>style.visibility</p:attrName>
                                        </p:attrNameLst>
                                      </p:cBhvr>
                                      <p:to>
                                        <p:strVal val="visible"/>
                                      </p:to>
                                    </p:set>
                                    <p:animEffect transition="in" filter="fade">
                                      <p:cBhvr>
                                        <p:cTn id="86" dur="500"/>
                                        <p:tgtEl>
                                          <p:spTgt spid="50">
                                            <p:txEl>
                                              <p:pRg st="2" end="2"/>
                                            </p:txEl>
                                          </p:spTgt>
                                        </p:tgtEl>
                                      </p:cBhvr>
                                    </p:animEffect>
                                  </p:childTnLst>
                                </p:cTn>
                              </p:par>
                            </p:childTnLst>
                          </p:cTn>
                        </p:par>
                        <p:par>
                          <p:cTn id="87" fill="hold">
                            <p:stCondLst>
                              <p:cond delay="1500"/>
                            </p:stCondLst>
                            <p:childTnLst>
                              <p:par>
                                <p:cTn id="88" presetID="10" presetClass="entr" presetSubtype="0" fill="hold" nodeType="afterEffect">
                                  <p:stCondLst>
                                    <p:cond delay="0"/>
                                  </p:stCondLst>
                                  <p:childTnLst>
                                    <p:set>
                                      <p:cBhvr>
                                        <p:cTn id="89" dur="1" fill="hold">
                                          <p:stCondLst>
                                            <p:cond delay="0"/>
                                          </p:stCondLst>
                                        </p:cTn>
                                        <p:tgtEl>
                                          <p:spTgt spid="50">
                                            <p:txEl>
                                              <p:pRg st="3" end="3"/>
                                            </p:txEl>
                                          </p:spTgt>
                                        </p:tgtEl>
                                        <p:attrNameLst>
                                          <p:attrName>style.visibility</p:attrName>
                                        </p:attrNameLst>
                                      </p:cBhvr>
                                      <p:to>
                                        <p:strVal val="visible"/>
                                      </p:to>
                                    </p:set>
                                    <p:animEffect transition="in" filter="fade">
                                      <p:cBhvr>
                                        <p:cTn id="90" dur="500"/>
                                        <p:tgtEl>
                                          <p:spTgt spid="50">
                                            <p:txEl>
                                              <p:pRg st="3" end="3"/>
                                            </p:txEl>
                                          </p:spTgt>
                                        </p:tgtEl>
                                      </p:cBhvr>
                                    </p:animEffect>
                                  </p:childTnLst>
                                </p:cTn>
                              </p:par>
                            </p:childTnLst>
                          </p:cTn>
                        </p:par>
                        <p:par>
                          <p:cTn id="91" fill="hold">
                            <p:stCondLst>
                              <p:cond delay="2000"/>
                            </p:stCondLst>
                            <p:childTnLst>
                              <p:par>
                                <p:cTn id="92" presetID="10" presetClass="entr" presetSubtype="0" fill="hold" nodeType="afterEffect">
                                  <p:stCondLst>
                                    <p:cond delay="0"/>
                                  </p:stCondLst>
                                  <p:childTnLst>
                                    <p:set>
                                      <p:cBhvr>
                                        <p:cTn id="93" dur="1" fill="hold">
                                          <p:stCondLst>
                                            <p:cond delay="0"/>
                                          </p:stCondLst>
                                        </p:cTn>
                                        <p:tgtEl>
                                          <p:spTgt spid="50">
                                            <p:txEl>
                                              <p:pRg st="4" end="4"/>
                                            </p:txEl>
                                          </p:spTgt>
                                        </p:tgtEl>
                                        <p:attrNameLst>
                                          <p:attrName>style.visibility</p:attrName>
                                        </p:attrNameLst>
                                      </p:cBhvr>
                                      <p:to>
                                        <p:strVal val="visible"/>
                                      </p:to>
                                    </p:set>
                                    <p:animEffect transition="in" filter="fade">
                                      <p:cBhvr>
                                        <p:cTn id="94" dur="500"/>
                                        <p:tgtEl>
                                          <p:spTgt spid="50">
                                            <p:txEl>
                                              <p:pRg st="4" end="4"/>
                                            </p:txEl>
                                          </p:spTgt>
                                        </p:tgtEl>
                                      </p:cBhvr>
                                    </p:animEffect>
                                  </p:childTnLst>
                                </p:cTn>
                              </p:par>
                            </p:childTnLst>
                          </p:cTn>
                        </p:par>
                        <p:par>
                          <p:cTn id="95" fill="hold">
                            <p:stCondLst>
                              <p:cond delay="2500"/>
                            </p:stCondLst>
                            <p:childTnLst>
                              <p:par>
                                <p:cTn id="96" presetID="10" presetClass="entr" presetSubtype="0" fill="hold" nodeType="afterEffect">
                                  <p:stCondLst>
                                    <p:cond delay="0"/>
                                  </p:stCondLst>
                                  <p:childTnLst>
                                    <p:set>
                                      <p:cBhvr>
                                        <p:cTn id="97" dur="1" fill="hold">
                                          <p:stCondLst>
                                            <p:cond delay="0"/>
                                          </p:stCondLst>
                                        </p:cTn>
                                        <p:tgtEl>
                                          <p:spTgt spid="50">
                                            <p:txEl>
                                              <p:pRg st="5" end="5"/>
                                            </p:txEl>
                                          </p:spTgt>
                                        </p:tgtEl>
                                        <p:attrNameLst>
                                          <p:attrName>style.visibility</p:attrName>
                                        </p:attrNameLst>
                                      </p:cBhvr>
                                      <p:to>
                                        <p:strVal val="visible"/>
                                      </p:to>
                                    </p:set>
                                    <p:animEffect transition="in" filter="fade">
                                      <p:cBhvr>
                                        <p:cTn id="98" dur="500"/>
                                        <p:tgtEl>
                                          <p:spTgt spid="50">
                                            <p:txEl>
                                              <p:pRg st="5" end="5"/>
                                            </p:txEl>
                                          </p:spTgt>
                                        </p:tgtEl>
                                      </p:cBhvr>
                                    </p:animEffect>
                                  </p:childTnLst>
                                </p:cTn>
                              </p:par>
                            </p:childTnLst>
                          </p:cTn>
                        </p:par>
                        <p:par>
                          <p:cTn id="99" fill="hold">
                            <p:stCondLst>
                              <p:cond delay="3000"/>
                            </p:stCondLst>
                            <p:childTnLst>
                              <p:par>
                                <p:cTn id="100" presetID="10" presetClass="entr" presetSubtype="0" fill="hold" nodeType="afterEffect">
                                  <p:stCondLst>
                                    <p:cond delay="0"/>
                                  </p:stCondLst>
                                  <p:childTnLst>
                                    <p:set>
                                      <p:cBhvr>
                                        <p:cTn id="101" dur="1" fill="hold">
                                          <p:stCondLst>
                                            <p:cond delay="0"/>
                                          </p:stCondLst>
                                        </p:cTn>
                                        <p:tgtEl>
                                          <p:spTgt spid="50">
                                            <p:txEl>
                                              <p:pRg st="6" end="6"/>
                                            </p:txEl>
                                          </p:spTgt>
                                        </p:tgtEl>
                                        <p:attrNameLst>
                                          <p:attrName>style.visibility</p:attrName>
                                        </p:attrNameLst>
                                      </p:cBhvr>
                                      <p:to>
                                        <p:strVal val="visible"/>
                                      </p:to>
                                    </p:set>
                                    <p:animEffect transition="in" filter="fade">
                                      <p:cBhvr>
                                        <p:cTn id="102" dur="500"/>
                                        <p:tgtEl>
                                          <p:spTgt spid="50">
                                            <p:txEl>
                                              <p:pRg st="6" end="6"/>
                                            </p:txEl>
                                          </p:spTgt>
                                        </p:tgtEl>
                                      </p:cBhvr>
                                    </p:animEffect>
                                  </p:childTnLst>
                                </p:cTn>
                              </p:par>
                            </p:childTnLst>
                          </p:cTn>
                        </p:par>
                        <p:par>
                          <p:cTn id="103" fill="hold">
                            <p:stCondLst>
                              <p:cond delay="3500"/>
                            </p:stCondLst>
                            <p:childTnLst>
                              <p:par>
                                <p:cTn id="104" presetID="10" presetClass="entr" presetSubtype="0" fill="hold" nodeType="afterEffect">
                                  <p:stCondLst>
                                    <p:cond delay="0"/>
                                  </p:stCondLst>
                                  <p:childTnLst>
                                    <p:set>
                                      <p:cBhvr>
                                        <p:cTn id="105" dur="1" fill="hold">
                                          <p:stCondLst>
                                            <p:cond delay="0"/>
                                          </p:stCondLst>
                                        </p:cTn>
                                        <p:tgtEl>
                                          <p:spTgt spid="50">
                                            <p:txEl>
                                              <p:pRg st="7" end="7"/>
                                            </p:txEl>
                                          </p:spTgt>
                                        </p:tgtEl>
                                        <p:attrNameLst>
                                          <p:attrName>style.visibility</p:attrName>
                                        </p:attrNameLst>
                                      </p:cBhvr>
                                      <p:to>
                                        <p:strVal val="visible"/>
                                      </p:to>
                                    </p:set>
                                    <p:animEffect transition="in" filter="fade">
                                      <p:cBhvr>
                                        <p:cTn id="106" dur="500"/>
                                        <p:tgtEl>
                                          <p:spTgt spid="5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2" grpId="0"/>
      <p:bldP spid="14"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757745CF-96DD-4263-A2FE-3F725C94539A}"/>
              </a:ext>
            </a:extLst>
          </p:cNvPr>
          <p:cNvPicPr>
            <a:picLocks noChangeAspect="1"/>
          </p:cNvPicPr>
          <p:nvPr/>
        </p:nvPicPr>
        <p:blipFill rotWithShape="1">
          <a:blip r:embed="rId2">
            <a:extLst>
              <a:ext uri="{28A0092B-C50C-407E-A947-70E740481C1C}">
                <a14:useLocalDpi xmlns:a14="http://schemas.microsoft.com/office/drawing/2010/main" val="0"/>
              </a:ext>
            </a:extLst>
          </a:blip>
          <a:srcRect l="38912"/>
          <a:stretch/>
        </p:blipFill>
        <p:spPr>
          <a:xfrm>
            <a:off x="11027197" y="53392"/>
            <a:ext cx="896454" cy="1015012"/>
          </a:xfrm>
          <a:prstGeom prst="rect">
            <a:avLst/>
          </a:prstGeom>
        </p:spPr>
      </p:pic>
      <p:pic>
        <p:nvPicPr>
          <p:cNvPr id="5" name="Afbeelding 4">
            <a:extLst>
              <a:ext uri="{FF2B5EF4-FFF2-40B4-BE49-F238E27FC236}">
                <a16:creationId xmlns:a16="http://schemas.microsoft.com/office/drawing/2014/main" id="{3B0D42DD-0432-4DD3-898F-B2216AB1F3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9356" y="4934835"/>
            <a:ext cx="564123" cy="1803483"/>
          </a:xfrm>
          <a:prstGeom prst="rect">
            <a:avLst/>
          </a:prstGeom>
        </p:spPr>
      </p:pic>
      <p:pic>
        <p:nvPicPr>
          <p:cNvPr id="9" name="Afbeelding 8">
            <a:extLst>
              <a:ext uri="{FF2B5EF4-FFF2-40B4-BE49-F238E27FC236}">
                <a16:creationId xmlns:a16="http://schemas.microsoft.com/office/drawing/2014/main" id="{5B42815E-F127-4E4D-9C43-B4B8F5848533}"/>
              </a:ext>
            </a:extLst>
          </p:cNvPr>
          <p:cNvPicPr>
            <a:picLocks noChangeAspect="1"/>
          </p:cNvPicPr>
          <p:nvPr/>
        </p:nvPicPr>
        <p:blipFill rotWithShape="1">
          <a:blip r:embed="rId2">
            <a:extLst>
              <a:ext uri="{28A0092B-C50C-407E-A947-70E740481C1C}">
                <a14:useLocalDpi xmlns:a14="http://schemas.microsoft.com/office/drawing/2010/main" val="0"/>
              </a:ext>
            </a:extLst>
          </a:blip>
          <a:srcRect l="38912"/>
          <a:stretch/>
        </p:blipFill>
        <p:spPr>
          <a:xfrm>
            <a:off x="11027197" y="53392"/>
            <a:ext cx="896454" cy="1015012"/>
          </a:xfrm>
          <a:prstGeom prst="rect">
            <a:avLst/>
          </a:prstGeom>
        </p:spPr>
      </p:pic>
      <p:pic>
        <p:nvPicPr>
          <p:cNvPr id="10" name="Afbeelding 9">
            <a:extLst>
              <a:ext uri="{FF2B5EF4-FFF2-40B4-BE49-F238E27FC236}">
                <a16:creationId xmlns:a16="http://schemas.microsoft.com/office/drawing/2014/main" id="{DB57CCF7-B67F-414B-A2C1-B72A33234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9356" y="4934835"/>
            <a:ext cx="564123" cy="1803483"/>
          </a:xfrm>
          <a:prstGeom prst="rect">
            <a:avLst/>
          </a:prstGeom>
        </p:spPr>
      </p:pic>
      <p:sp>
        <p:nvSpPr>
          <p:cNvPr id="98" name="Tekstvak 97">
            <a:extLst>
              <a:ext uri="{FF2B5EF4-FFF2-40B4-BE49-F238E27FC236}">
                <a16:creationId xmlns:a16="http://schemas.microsoft.com/office/drawing/2014/main" id="{4CC695A8-1732-4C6B-8D7B-74CA3CA1C633}"/>
              </a:ext>
            </a:extLst>
          </p:cNvPr>
          <p:cNvSpPr txBox="1"/>
          <p:nvPr/>
        </p:nvSpPr>
        <p:spPr>
          <a:xfrm>
            <a:off x="1170465" y="569203"/>
            <a:ext cx="53496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dirty="0">
                <a:solidFill>
                  <a:prstClr val="black"/>
                </a:solidFill>
                <a:latin typeface="Arial" panose="020B0604020202020204" pitchFamily="34" charset="0"/>
                <a:cs typeface="Arial" panose="020B0604020202020204" pitchFamily="34" charset="0"/>
              </a:rPr>
              <a:t>MAATREGELEN MELKSTROOMEN</a:t>
            </a:r>
            <a:endParaRPr kumimoji="0" lang="nl-NL"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99" name="Rechte verbindingslijn 98">
            <a:extLst>
              <a:ext uri="{FF2B5EF4-FFF2-40B4-BE49-F238E27FC236}">
                <a16:creationId xmlns:a16="http://schemas.microsoft.com/office/drawing/2014/main" id="{EAB331B4-6709-455B-BE20-CCBCD31DA17B}"/>
              </a:ext>
            </a:extLst>
          </p:cNvPr>
          <p:cNvCxnSpPr>
            <a:cxnSpLocks/>
          </p:cNvCxnSpPr>
          <p:nvPr/>
        </p:nvCxnSpPr>
        <p:spPr>
          <a:xfrm>
            <a:off x="1222097" y="989817"/>
            <a:ext cx="266737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AutoShape 4" descr="House of Control">
            <a:extLst>
              <a:ext uri="{FF2B5EF4-FFF2-40B4-BE49-F238E27FC236}">
                <a16:creationId xmlns:a16="http://schemas.microsoft.com/office/drawing/2014/main" id="{C7FFE849-73F8-4CB4-B961-BA183AE4D04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Afbeelding 2">
            <a:extLst>
              <a:ext uri="{FF2B5EF4-FFF2-40B4-BE49-F238E27FC236}">
                <a16:creationId xmlns:a16="http://schemas.microsoft.com/office/drawing/2014/main" id="{BAEBD7E6-8430-41DA-9F22-7FD451417E8B}"/>
              </a:ext>
            </a:extLst>
          </p:cNvPr>
          <p:cNvPicPr>
            <a:picLocks noChangeAspect="1"/>
          </p:cNvPicPr>
          <p:nvPr/>
        </p:nvPicPr>
        <p:blipFill>
          <a:blip r:embed="rId4"/>
          <a:stretch>
            <a:fillRect/>
          </a:stretch>
        </p:blipFill>
        <p:spPr>
          <a:xfrm>
            <a:off x="1429373" y="1338416"/>
            <a:ext cx="7523116" cy="4950381"/>
          </a:xfrm>
          <a:prstGeom prst="rect">
            <a:avLst/>
          </a:prstGeom>
        </p:spPr>
      </p:pic>
    </p:spTree>
    <p:extLst>
      <p:ext uri="{BB962C8B-B14F-4D97-AF65-F5344CB8AC3E}">
        <p14:creationId xmlns:p14="http://schemas.microsoft.com/office/powerpoint/2010/main" val="3845542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757745CF-96DD-4263-A2FE-3F725C94539A}"/>
              </a:ext>
            </a:extLst>
          </p:cNvPr>
          <p:cNvPicPr>
            <a:picLocks noChangeAspect="1"/>
          </p:cNvPicPr>
          <p:nvPr/>
        </p:nvPicPr>
        <p:blipFill rotWithShape="1">
          <a:blip r:embed="rId2">
            <a:extLst>
              <a:ext uri="{28A0092B-C50C-407E-A947-70E740481C1C}">
                <a14:useLocalDpi xmlns:a14="http://schemas.microsoft.com/office/drawing/2010/main" val="0"/>
              </a:ext>
            </a:extLst>
          </a:blip>
          <a:srcRect l="38912"/>
          <a:stretch/>
        </p:blipFill>
        <p:spPr>
          <a:xfrm>
            <a:off x="11027197" y="53392"/>
            <a:ext cx="896454" cy="1015012"/>
          </a:xfrm>
          <a:prstGeom prst="rect">
            <a:avLst/>
          </a:prstGeom>
        </p:spPr>
      </p:pic>
      <p:pic>
        <p:nvPicPr>
          <p:cNvPr id="5" name="Afbeelding 4">
            <a:extLst>
              <a:ext uri="{FF2B5EF4-FFF2-40B4-BE49-F238E27FC236}">
                <a16:creationId xmlns:a16="http://schemas.microsoft.com/office/drawing/2014/main" id="{3B0D42DD-0432-4DD3-898F-B2216AB1F3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9356" y="4934835"/>
            <a:ext cx="564123" cy="1803483"/>
          </a:xfrm>
          <a:prstGeom prst="rect">
            <a:avLst/>
          </a:prstGeom>
        </p:spPr>
      </p:pic>
      <p:pic>
        <p:nvPicPr>
          <p:cNvPr id="9" name="Afbeelding 8">
            <a:extLst>
              <a:ext uri="{FF2B5EF4-FFF2-40B4-BE49-F238E27FC236}">
                <a16:creationId xmlns:a16="http://schemas.microsoft.com/office/drawing/2014/main" id="{5B42815E-F127-4E4D-9C43-B4B8F5848533}"/>
              </a:ext>
            </a:extLst>
          </p:cNvPr>
          <p:cNvPicPr>
            <a:picLocks noChangeAspect="1"/>
          </p:cNvPicPr>
          <p:nvPr/>
        </p:nvPicPr>
        <p:blipFill rotWithShape="1">
          <a:blip r:embed="rId2">
            <a:extLst>
              <a:ext uri="{28A0092B-C50C-407E-A947-70E740481C1C}">
                <a14:useLocalDpi xmlns:a14="http://schemas.microsoft.com/office/drawing/2010/main" val="0"/>
              </a:ext>
            </a:extLst>
          </a:blip>
          <a:srcRect l="38912"/>
          <a:stretch/>
        </p:blipFill>
        <p:spPr>
          <a:xfrm>
            <a:off x="11027197" y="53392"/>
            <a:ext cx="896454" cy="1015012"/>
          </a:xfrm>
          <a:prstGeom prst="rect">
            <a:avLst/>
          </a:prstGeom>
        </p:spPr>
      </p:pic>
      <p:pic>
        <p:nvPicPr>
          <p:cNvPr id="10" name="Afbeelding 9">
            <a:extLst>
              <a:ext uri="{FF2B5EF4-FFF2-40B4-BE49-F238E27FC236}">
                <a16:creationId xmlns:a16="http://schemas.microsoft.com/office/drawing/2014/main" id="{DB57CCF7-B67F-414B-A2C1-B72A33234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9356" y="4934835"/>
            <a:ext cx="564123" cy="1803483"/>
          </a:xfrm>
          <a:prstGeom prst="rect">
            <a:avLst/>
          </a:prstGeom>
        </p:spPr>
      </p:pic>
      <p:sp>
        <p:nvSpPr>
          <p:cNvPr id="98" name="Tekstvak 97">
            <a:extLst>
              <a:ext uri="{FF2B5EF4-FFF2-40B4-BE49-F238E27FC236}">
                <a16:creationId xmlns:a16="http://schemas.microsoft.com/office/drawing/2014/main" id="{4CC695A8-1732-4C6B-8D7B-74CA3CA1C633}"/>
              </a:ext>
            </a:extLst>
          </p:cNvPr>
          <p:cNvSpPr txBox="1"/>
          <p:nvPr/>
        </p:nvSpPr>
        <p:spPr>
          <a:xfrm>
            <a:off x="1170465" y="569203"/>
            <a:ext cx="53496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dirty="0">
                <a:solidFill>
                  <a:prstClr val="black"/>
                </a:solidFill>
                <a:latin typeface="Arial" panose="020B0604020202020204" pitchFamily="34" charset="0"/>
                <a:cs typeface="Arial" panose="020B0604020202020204" pitchFamily="34" charset="0"/>
              </a:rPr>
              <a:t>MAATREGELEN MELKSTROOMEN</a:t>
            </a:r>
            <a:endParaRPr kumimoji="0" lang="nl-NL"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99" name="Rechte verbindingslijn 98">
            <a:extLst>
              <a:ext uri="{FF2B5EF4-FFF2-40B4-BE49-F238E27FC236}">
                <a16:creationId xmlns:a16="http://schemas.microsoft.com/office/drawing/2014/main" id="{EAB331B4-6709-455B-BE20-CCBCD31DA17B}"/>
              </a:ext>
            </a:extLst>
          </p:cNvPr>
          <p:cNvCxnSpPr>
            <a:cxnSpLocks/>
          </p:cNvCxnSpPr>
          <p:nvPr/>
        </p:nvCxnSpPr>
        <p:spPr>
          <a:xfrm>
            <a:off x="1222097" y="989817"/>
            <a:ext cx="266737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AutoShape 4" descr="House of Control">
            <a:extLst>
              <a:ext uri="{FF2B5EF4-FFF2-40B4-BE49-F238E27FC236}">
                <a16:creationId xmlns:a16="http://schemas.microsoft.com/office/drawing/2014/main" id="{C7FFE849-73F8-4CB4-B961-BA183AE4D04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Afbeelding 2">
            <a:extLst>
              <a:ext uri="{FF2B5EF4-FFF2-40B4-BE49-F238E27FC236}">
                <a16:creationId xmlns:a16="http://schemas.microsoft.com/office/drawing/2014/main" id="{BAEBD7E6-8430-41DA-9F22-7FD451417E8B}"/>
              </a:ext>
            </a:extLst>
          </p:cNvPr>
          <p:cNvPicPr>
            <a:picLocks noChangeAspect="1"/>
          </p:cNvPicPr>
          <p:nvPr/>
        </p:nvPicPr>
        <p:blipFill rotWithShape="1">
          <a:blip r:embed="rId4"/>
          <a:srcRect l="52067" t="65320"/>
          <a:stretch/>
        </p:blipFill>
        <p:spPr>
          <a:xfrm>
            <a:off x="2355600" y="2495481"/>
            <a:ext cx="6447453" cy="3069556"/>
          </a:xfrm>
          <a:prstGeom prst="rect">
            <a:avLst/>
          </a:prstGeom>
        </p:spPr>
      </p:pic>
    </p:spTree>
    <p:extLst>
      <p:ext uri="{BB962C8B-B14F-4D97-AF65-F5344CB8AC3E}">
        <p14:creationId xmlns:p14="http://schemas.microsoft.com/office/powerpoint/2010/main" val="5713805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7006DCB-A54E-89FD-7D6A-6768856CF8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91" y="1411830"/>
            <a:ext cx="8708157" cy="5620014"/>
          </a:xfrm>
          <a:prstGeom prst="rect">
            <a:avLst/>
          </a:prstGeom>
        </p:spPr>
      </p:pic>
      <p:sp>
        <p:nvSpPr>
          <p:cNvPr id="2" name="Titel 1"/>
          <p:cNvSpPr>
            <a:spLocks noGrp="1"/>
          </p:cNvSpPr>
          <p:nvPr>
            <p:ph type="title"/>
          </p:nvPr>
        </p:nvSpPr>
        <p:spPr/>
        <p:txBody>
          <a:bodyPr>
            <a:normAutofit/>
          </a:bodyPr>
          <a:lstStyle/>
          <a:p>
            <a:r>
              <a:rPr lang="nl-NL" sz="1600" dirty="0"/>
              <a:t>ONDERNEMERSCHAP</a:t>
            </a:r>
          </a:p>
        </p:txBody>
      </p:sp>
      <mc:AlternateContent xmlns:mc="http://schemas.openxmlformats.org/markup-compatibility/2006" xmlns:p14="http://schemas.microsoft.com/office/powerpoint/2010/main">
        <mc:Choice Requires="p14">
          <p:contentPart p14:bwMode="auto" r:id="rId4">
            <p14:nvContentPartPr>
              <p14:cNvPr id="28" name="Inkt 27">
                <a:extLst>
                  <a:ext uri="{FF2B5EF4-FFF2-40B4-BE49-F238E27FC236}">
                    <a16:creationId xmlns:a16="http://schemas.microsoft.com/office/drawing/2014/main" id="{648252E8-A7B5-4F23-A303-C597CE43384B}"/>
                  </a:ext>
                </a:extLst>
              </p14:cNvPr>
              <p14:cNvContentPartPr/>
              <p14:nvPr/>
            </p14:nvContentPartPr>
            <p14:xfrm>
              <a:off x="3255167" y="1386380"/>
              <a:ext cx="360" cy="360"/>
            </p14:xfrm>
          </p:contentPart>
        </mc:Choice>
        <mc:Fallback xmlns="">
          <p:pic>
            <p:nvPicPr>
              <p:cNvPr id="28" name="Inkt 27">
                <a:extLst>
                  <a:ext uri="{FF2B5EF4-FFF2-40B4-BE49-F238E27FC236}">
                    <a16:creationId xmlns:a16="http://schemas.microsoft.com/office/drawing/2014/main" id="{648252E8-A7B5-4F23-A303-C597CE43384B}"/>
                  </a:ext>
                </a:extLst>
              </p:cNvPr>
              <p:cNvPicPr/>
              <p:nvPr/>
            </p:nvPicPr>
            <p:blipFill>
              <a:blip r:embed="rId5"/>
              <a:stretch>
                <a:fillRect/>
              </a:stretch>
            </p:blipFill>
            <p:spPr>
              <a:xfrm>
                <a:off x="3246527" y="137738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t 8">
                <a:extLst>
                  <a:ext uri="{FF2B5EF4-FFF2-40B4-BE49-F238E27FC236}">
                    <a16:creationId xmlns:a16="http://schemas.microsoft.com/office/drawing/2014/main" id="{B5377E14-B50D-4ED7-BA6A-FC3790AB23A8}"/>
                  </a:ext>
                </a:extLst>
              </p14:cNvPr>
              <p14:cNvContentPartPr/>
              <p14:nvPr/>
            </p14:nvContentPartPr>
            <p14:xfrm>
              <a:off x="5566419" y="3416060"/>
              <a:ext cx="360" cy="360"/>
            </p14:xfrm>
          </p:contentPart>
        </mc:Choice>
        <mc:Fallback xmlns="">
          <p:pic>
            <p:nvPicPr>
              <p:cNvPr id="9" name="Inkt 8">
                <a:extLst>
                  <a:ext uri="{FF2B5EF4-FFF2-40B4-BE49-F238E27FC236}">
                    <a16:creationId xmlns:a16="http://schemas.microsoft.com/office/drawing/2014/main" id="{B5377E14-B50D-4ED7-BA6A-FC3790AB23A8}"/>
                  </a:ext>
                </a:extLst>
              </p:cNvPr>
              <p:cNvPicPr/>
              <p:nvPr/>
            </p:nvPicPr>
            <p:blipFill>
              <a:blip r:embed="rId7"/>
              <a:stretch>
                <a:fillRect/>
              </a:stretch>
            </p:blipFill>
            <p:spPr>
              <a:xfrm>
                <a:off x="5557779" y="34074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Inkt 15">
                <a:extLst>
                  <a:ext uri="{FF2B5EF4-FFF2-40B4-BE49-F238E27FC236}">
                    <a16:creationId xmlns:a16="http://schemas.microsoft.com/office/drawing/2014/main" id="{ADB48ECD-E602-41A7-AC39-4689A720A187}"/>
                  </a:ext>
                </a:extLst>
              </p14:cNvPr>
              <p14:cNvContentPartPr/>
              <p14:nvPr/>
            </p14:nvContentPartPr>
            <p14:xfrm>
              <a:off x="5305059" y="3536660"/>
              <a:ext cx="360" cy="360"/>
            </p14:xfrm>
          </p:contentPart>
        </mc:Choice>
        <mc:Fallback xmlns="">
          <p:pic>
            <p:nvPicPr>
              <p:cNvPr id="16" name="Inkt 15">
                <a:extLst>
                  <a:ext uri="{FF2B5EF4-FFF2-40B4-BE49-F238E27FC236}">
                    <a16:creationId xmlns:a16="http://schemas.microsoft.com/office/drawing/2014/main" id="{ADB48ECD-E602-41A7-AC39-4689A720A187}"/>
                  </a:ext>
                </a:extLst>
              </p:cNvPr>
              <p:cNvPicPr/>
              <p:nvPr/>
            </p:nvPicPr>
            <p:blipFill>
              <a:blip r:embed="rId7"/>
              <a:stretch>
                <a:fillRect/>
              </a:stretch>
            </p:blipFill>
            <p:spPr>
              <a:xfrm>
                <a:off x="5296419" y="35276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Inkt 16">
                <a:extLst>
                  <a:ext uri="{FF2B5EF4-FFF2-40B4-BE49-F238E27FC236}">
                    <a16:creationId xmlns:a16="http://schemas.microsoft.com/office/drawing/2014/main" id="{E290149E-5A3F-4E7C-95D4-008BEA5B944A}"/>
                  </a:ext>
                </a:extLst>
              </p14:cNvPr>
              <p14:cNvContentPartPr/>
              <p14:nvPr/>
            </p14:nvContentPartPr>
            <p14:xfrm>
              <a:off x="5315139" y="3506780"/>
              <a:ext cx="360" cy="360"/>
            </p14:xfrm>
          </p:contentPart>
        </mc:Choice>
        <mc:Fallback xmlns="">
          <p:pic>
            <p:nvPicPr>
              <p:cNvPr id="17" name="Inkt 16">
                <a:extLst>
                  <a:ext uri="{FF2B5EF4-FFF2-40B4-BE49-F238E27FC236}">
                    <a16:creationId xmlns:a16="http://schemas.microsoft.com/office/drawing/2014/main" id="{E290149E-5A3F-4E7C-95D4-008BEA5B944A}"/>
                  </a:ext>
                </a:extLst>
              </p:cNvPr>
              <p:cNvPicPr/>
              <p:nvPr/>
            </p:nvPicPr>
            <p:blipFill>
              <a:blip r:embed="rId7"/>
              <a:stretch>
                <a:fillRect/>
              </a:stretch>
            </p:blipFill>
            <p:spPr>
              <a:xfrm>
                <a:off x="5306139" y="3497780"/>
                <a:ext cx="18000" cy="18000"/>
              </a:xfrm>
              <a:prstGeom prst="rect">
                <a:avLst/>
              </a:prstGeom>
            </p:spPr>
          </p:pic>
        </mc:Fallback>
      </mc:AlternateContent>
      <p:sp>
        <p:nvSpPr>
          <p:cNvPr id="18" name="Tekstvak 17">
            <a:extLst>
              <a:ext uri="{FF2B5EF4-FFF2-40B4-BE49-F238E27FC236}">
                <a16:creationId xmlns:a16="http://schemas.microsoft.com/office/drawing/2014/main" id="{40EB17BD-991A-4263-BB1D-3F80B7179297}"/>
              </a:ext>
            </a:extLst>
          </p:cNvPr>
          <p:cNvSpPr txBox="1"/>
          <p:nvPr/>
        </p:nvSpPr>
        <p:spPr>
          <a:xfrm>
            <a:off x="6886583" y="3429000"/>
            <a:ext cx="2469604" cy="1692771"/>
          </a:xfrm>
          <a:prstGeom prst="rect">
            <a:avLst/>
          </a:prstGeom>
          <a:noFill/>
        </p:spPr>
        <p:txBody>
          <a:bodyPr wrap="square">
            <a:spAutoFit/>
          </a:bodyPr>
          <a:lstStyle/>
          <a:p>
            <a:pPr lvl="0" algn="ctr">
              <a:defRPr/>
            </a:pPr>
            <a:r>
              <a:rPr lang="nl-NL" b="1" dirty="0">
                <a:solidFill>
                  <a:prstClr val="black"/>
                </a:solidFill>
                <a:latin typeface="Arial" panose="020B0604020202020204" pitchFamily="34" charset="0"/>
                <a:cs typeface="Arial" panose="020B0604020202020204" pitchFamily="34" charset="0"/>
              </a:rPr>
              <a:t>Het perspectief </a:t>
            </a:r>
          </a:p>
          <a:p>
            <a:pPr lvl="0" algn="ctr">
              <a:defRPr/>
            </a:pPr>
            <a:r>
              <a:rPr lang="nl-NL" b="1" dirty="0">
                <a:solidFill>
                  <a:prstClr val="black"/>
                </a:solidFill>
                <a:latin typeface="Arial" panose="020B0604020202020204" pitchFamily="34" charset="0"/>
                <a:cs typeface="Arial" panose="020B0604020202020204" pitchFamily="34" charset="0"/>
              </a:rPr>
              <a:t>komt niet uit</a:t>
            </a:r>
          </a:p>
          <a:p>
            <a:pPr lvl="0" algn="ctr">
              <a:defRPr/>
            </a:pPr>
            <a:r>
              <a:rPr lang="nl-NL" b="1" dirty="0">
                <a:solidFill>
                  <a:prstClr val="black"/>
                </a:solidFill>
                <a:latin typeface="Arial" panose="020B0604020202020204" pitchFamily="34" charset="0"/>
                <a:cs typeface="Arial" panose="020B0604020202020204" pitchFamily="34" charset="0"/>
              </a:rPr>
              <a:t>Den Haag, </a:t>
            </a:r>
          </a:p>
          <a:p>
            <a:pPr lvl="0" algn="ctr">
              <a:defRPr/>
            </a:pPr>
            <a:r>
              <a:rPr lang="nl-NL" b="1" dirty="0">
                <a:solidFill>
                  <a:prstClr val="black"/>
                </a:solidFill>
                <a:latin typeface="Arial" panose="020B0604020202020204" pitchFamily="34" charset="0"/>
                <a:cs typeface="Arial" panose="020B0604020202020204" pitchFamily="34" charset="0"/>
              </a:rPr>
              <a:t>maar uit de markt.</a:t>
            </a:r>
            <a:br>
              <a:rPr lang="nl-NL" b="1" dirty="0">
                <a:solidFill>
                  <a:prstClr val="black"/>
                </a:solidFill>
                <a:latin typeface="Arial" panose="020B0604020202020204" pitchFamily="34" charset="0"/>
                <a:cs typeface="Arial" panose="020B0604020202020204" pitchFamily="34" charset="0"/>
              </a:rPr>
            </a:br>
            <a:br>
              <a:rPr lang="nl-NL" sz="1600" b="1" dirty="0">
                <a:solidFill>
                  <a:prstClr val="black"/>
                </a:solidFill>
                <a:latin typeface="Arial" panose="020B0604020202020204" pitchFamily="34" charset="0"/>
                <a:cs typeface="Arial" panose="020B0604020202020204" pitchFamily="34" charset="0"/>
              </a:rPr>
            </a:br>
            <a:r>
              <a:rPr lang="nl-NL" sz="1600" b="1" dirty="0">
                <a:solidFill>
                  <a:prstClr val="black"/>
                </a:solidFill>
                <a:latin typeface="Arial" panose="020B0604020202020204" pitchFamily="34" charset="0"/>
                <a:cs typeface="Arial" panose="020B0604020202020204" pitchFamily="34" charset="0"/>
              </a:rPr>
              <a:t> </a:t>
            </a:r>
          </a:p>
        </p:txBody>
      </p:sp>
      <p:sp>
        <p:nvSpPr>
          <p:cNvPr id="5" name="Rechthoek 4">
            <a:extLst>
              <a:ext uri="{FF2B5EF4-FFF2-40B4-BE49-F238E27FC236}">
                <a16:creationId xmlns:a16="http://schemas.microsoft.com/office/drawing/2014/main" id="{743F6DE6-C66E-3AA9-BBDD-316C5A91F431}"/>
              </a:ext>
            </a:extLst>
          </p:cNvPr>
          <p:cNvSpPr/>
          <p:nvPr/>
        </p:nvSpPr>
        <p:spPr>
          <a:xfrm>
            <a:off x="-6845120" y="195943"/>
            <a:ext cx="10854062" cy="1866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a:extLst>
              <a:ext uri="{FF2B5EF4-FFF2-40B4-BE49-F238E27FC236}">
                <a16:creationId xmlns:a16="http://schemas.microsoft.com/office/drawing/2014/main" id="{7F0C28D1-2BC9-7E71-ACD3-66D5244ED65E}"/>
              </a:ext>
            </a:extLst>
          </p:cNvPr>
          <p:cNvSpPr txBox="1"/>
          <p:nvPr/>
        </p:nvSpPr>
        <p:spPr>
          <a:xfrm>
            <a:off x="1608727" y="3328555"/>
            <a:ext cx="2289111" cy="2308324"/>
          </a:xfrm>
          <a:prstGeom prst="rect">
            <a:avLst/>
          </a:prstGeom>
          <a:noFill/>
        </p:spPr>
        <p:txBody>
          <a:bodyPr wrap="square">
            <a:spAutoFit/>
          </a:bodyPr>
          <a:lstStyle/>
          <a:p>
            <a:pPr lvl="0" algn="ctr">
              <a:defRPr/>
            </a:pPr>
            <a:r>
              <a:rPr lang="nl-NL" b="1" dirty="0">
                <a:solidFill>
                  <a:prstClr val="black"/>
                </a:solidFill>
                <a:latin typeface="Arial" panose="020B0604020202020204" pitchFamily="34" charset="0"/>
                <a:cs typeface="Arial" panose="020B0604020202020204" pitchFamily="34" charset="0"/>
              </a:rPr>
              <a:t>Het zijn </a:t>
            </a:r>
          </a:p>
          <a:p>
            <a:pPr lvl="0" algn="ctr">
              <a:defRPr/>
            </a:pPr>
            <a:r>
              <a:rPr lang="nl-NL" b="1" dirty="0">
                <a:solidFill>
                  <a:prstClr val="black"/>
                </a:solidFill>
                <a:latin typeface="Arial" panose="020B0604020202020204" pitchFamily="34" charset="0"/>
                <a:cs typeface="Arial" panose="020B0604020202020204" pitchFamily="34" charset="0"/>
              </a:rPr>
              <a:t>degene die </a:t>
            </a:r>
          </a:p>
          <a:p>
            <a:pPr lvl="0" algn="ctr">
              <a:defRPr/>
            </a:pPr>
            <a:r>
              <a:rPr lang="nl-NL" b="1" dirty="0">
                <a:solidFill>
                  <a:prstClr val="black"/>
                </a:solidFill>
                <a:latin typeface="Arial" panose="020B0604020202020204" pitchFamily="34" charset="0"/>
                <a:cs typeface="Arial" panose="020B0604020202020204" pitchFamily="34" charset="0"/>
              </a:rPr>
              <a:t>zich het best </a:t>
            </a:r>
          </a:p>
          <a:p>
            <a:pPr lvl="0" algn="ctr">
              <a:defRPr/>
            </a:pPr>
            <a:r>
              <a:rPr lang="nl-NL" b="1" dirty="0">
                <a:solidFill>
                  <a:prstClr val="black"/>
                </a:solidFill>
                <a:latin typeface="Arial" panose="020B0604020202020204" pitchFamily="34" charset="0"/>
                <a:cs typeface="Arial" panose="020B0604020202020204" pitchFamily="34" charset="0"/>
              </a:rPr>
              <a:t>op veranderingen</a:t>
            </a:r>
          </a:p>
          <a:p>
            <a:pPr lvl="0" algn="ctr">
              <a:defRPr/>
            </a:pPr>
            <a:r>
              <a:rPr lang="nl-NL" b="1" dirty="0">
                <a:solidFill>
                  <a:prstClr val="black"/>
                </a:solidFill>
                <a:latin typeface="Arial" panose="020B0604020202020204" pitchFamily="34" charset="0"/>
                <a:cs typeface="Arial" panose="020B0604020202020204" pitchFamily="34" charset="0"/>
              </a:rPr>
              <a:t> aanpassen.</a:t>
            </a:r>
            <a:br>
              <a:rPr lang="nl-NL" b="1" dirty="0">
                <a:solidFill>
                  <a:prstClr val="black"/>
                </a:solidFill>
                <a:latin typeface="Arial" panose="020B0604020202020204" pitchFamily="34" charset="0"/>
                <a:cs typeface="Arial" panose="020B0604020202020204" pitchFamily="34" charset="0"/>
              </a:rPr>
            </a:br>
            <a:br>
              <a:rPr lang="nl-NL" b="1" dirty="0">
                <a:solidFill>
                  <a:prstClr val="black"/>
                </a:solidFill>
                <a:latin typeface="Arial" panose="020B0604020202020204" pitchFamily="34" charset="0"/>
                <a:cs typeface="Arial" panose="020B0604020202020204" pitchFamily="34" charset="0"/>
              </a:rPr>
            </a:br>
            <a:br>
              <a:rPr lang="nl-NL" b="1" dirty="0">
                <a:solidFill>
                  <a:prstClr val="black"/>
                </a:solidFill>
                <a:latin typeface="Arial" panose="020B0604020202020204" pitchFamily="34" charset="0"/>
                <a:cs typeface="Arial" panose="020B0604020202020204" pitchFamily="34" charset="0"/>
              </a:rPr>
            </a:br>
            <a:endParaRPr kumimoji="0" lang="nl-NL"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1" name="Tekstvak 10">
            <a:extLst>
              <a:ext uri="{FF2B5EF4-FFF2-40B4-BE49-F238E27FC236}">
                <a16:creationId xmlns:a16="http://schemas.microsoft.com/office/drawing/2014/main" id="{CE4B416B-5450-275D-952A-A6F2E3E55F32}"/>
              </a:ext>
            </a:extLst>
          </p:cNvPr>
          <p:cNvSpPr txBox="1"/>
          <p:nvPr/>
        </p:nvSpPr>
        <p:spPr>
          <a:xfrm>
            <a:off x="1648004" y="3190055"/>
            <a:ext cx="2289111" cy="2585323"/>
          </a:xfrm>
          <a:prstGeom prst="rect">
            <a:avLst/>
          </a:prstGeom>
          <a:noFill/>
        </p:spPr>
        <p:txBody>
          <a:bodyPr wrap="square">
            <a:spAutoFit/>
          </a:bodyPr>
          <a:lstStyle/>
          <a:p>
            <a:pPr lvl="0" algn="ctr">
              <a:defRPr/>
            </a:pPr>
            <a:r>
              <a:rPr lang="nl-NL" b="1" dirty="0">
                <a:solidFill>
                  <a:prstClr val="black"/>
                </a:solidFill>
                <a:latin typeface="Arial" panose="020B0604020202020204" pitchFamily="34" charset="0"/>
                <a:cs typeface="Arial" panose="020B0604020202020204" pitchFamily="34" charset="0"/>
              </a:rPr>
              <a:t>Het zijn niet</a:t>
            </a:r>
          </a:p>
          <a:p>
            <a:pPr lvl="0" algn="ctr">
              <a:defRPr/>
            </a:pPr>
            <a:r>
              <a:rPr lang="nl-NL" b="1" dirty="0">
                <a:solidFill>
                  <a:prstClr val="black"/>
                </a:solidFill>
                <a:latin typeface="Arial" panose="020B0604020202020204" pitchFamily="34" charset="0"/>
                <a:cs typeface="Arial" panose="020B0604020202020204" pitchFamily="34" charset="0"/>
              </a:rPr>
              <a:t>de sterkste</a:t>
            </a:r>
          </a:p>
          <a:p>
            <a:pPr lvl="0" algn="ctr">
              <a:defRPr/>
            </a:pPr>
            <a:r>
              <a:rPr lang="nl-NL" b="1" dirty="0">
                <a:solidFill>
                  <a:prstClr val="black"/>
                </a:solidFill>
                <a:latin typeface="Arial" panose="020B0604020202020204" pitchFamily="34" charset="0"/>
                <a:cs typeface="Arial" panose="020B0604020202020204" pitchFamily="34" charset="0"/>
              </a:rPr>
              <a:t>van een soort </a:t>
            </a:r>
          </a:p>
          <a:p>
            <a:pPr lvl="0" algn="ctr">
              <a:defRPr/>
            </a:pPr>
            <a:r>
              <a:rPr lang="nl-NL" b="1" dirty="0">
                <a:solidFill>
                  <a:prstClr val="black"/>
                </a:solidFill>
                <a:latin typeface="Arial" panose="020B0604020202020204" pitchFamily="34" charset="0"/>
                <a:cs typeface="Arial" panose="020B0604020202020204" pitchFamily="34" charset="0"/>
              </a:rPr>
              <a:t>die overleven</a:t>
            </a:r>
          </a:p>
          <a:p>
            <a:pPr lvl="0" algn="ctr">
              <a:defRPr/>
            </a:pPr>
            <a:r>
              <a:rPr lang="nl-NL" b="1" dirty="0">
                <a:solidFill>
                  <a:prstClr val="black"/>
                </a:solidFill>
                <a:latin typeface="Arial" panose="020B0604020202020204" pitchFamily="34" charset="0"/>
                <a:cs typeface="Arial" panose="020B0604020202020204" pitchFamily="34" charset="0"/>
              </a:rPr>
              <a:t>en ook niet</a:t>
            </a:r>
          </a:p>
          <a:p>
            <a:pPr lvl="0" algn="ctr">
              <a:defRPr/>
            </a:pPr>
            <a:r>
              <a:rPr lang="nl-NL" b="1" dirty="0">
                <a:solidFill>
                  <a:prstClr val="black"/>
                </a:solidFill>
                <a:latin typeface="Arial" panose="020B0604020202020204" pitchFamily="34" charset="0"/>
                <a:cs typeface="Arial" panose="020B0604020202020204" pitchFamily="34" charset="0"/>
              </a:rPr>
              <a:t>de intelligentste.</a:t>
            </a:r>
            <a:br>
              <a:rPr lang="nl-NL" b="1" dirty="0">
                <a:solidFill>
                  <a:prstClr val="black"/>
                </a:solidFill>
                <a:latin typeface="Arial" panose="020B0604020202020204" pitchFamily="34" charset="0"/>
                <a:cs typeface="Arial" panose="020B0604020202020204" pitchFamily="34" charset="0"/>
              </a:rPr>
            </a:br>
            <a:br>
              <a:rPr lang="nl-NL" b="1" dirty="0">
                <a:solidFill>
                  <a:prstClr val="black"/>
                </a:solidFill>
                <a:latin typeface="Arial" panose="020B0604020202020204" pitchFamily="34" charset="0"/>
                <a:cs typeface="Arial" panose="020B0604020202020204" pitchFamily="34" charset="0"/>
              </a:rPr>
            </a:br>
            <a:br>
              <a:rPr lang="nl-NL" b="1" dirty="0">
                <a:solidFill>
                  <a:prstClr val="black"/>
                </a:solidFill>
                <a:latin typeface="Arial" panose="020B0604020202020204" pitchFamily="34" charset="0"/>
                <a:cs typeface="Arial" panose="020B0604020202020204" pitchFamily="34" charset="0"/>
              </a:rPr>
            </a:br>
            <a:endParaRPr kumimoji="0" lang="nl-NL"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2" name="Tekstvak 11">
            <a:extLst>
              <a:ext uri="{FF2B5EF4-FFF2-40B4-BE49-F238E27FC236}">
                <a16:creationId xmlns:a16="http://schemas.microsoft.com/office/drawing/2014/main" id="{AC8740E9-7D73-566E-884F-0A58CABDAC6A}"/>
              </a:ext>
            </a:extLst>
          </p:cNvPr>
          <p:cNvSpPr txBox="1"/>
          <p:nvPr/>
        </p:nvSpPr>
        <p:spPr>
          <a:xfrm>
            <a:off x="6876503" y="3416060"/>
            <a:ext cx="2469604" cy="1938992"/>
          </a:xfrm>
          <a:prstGeom prst="rect">
            <a:avLst/>
          </a:prstGeom>
          <a:noFill/>
        </p:spPr>
        <p:txBody>
          <a:bodyPr wrap="square">
            <a:spAutoFit/>
          </a:bodyPr>
          <a:lstStyle/>
          <a:p>
            <a:pPr lvl="0" algn="ctr">
              <a:defRPr/>
            </a:pPr>
            <a:r>
              <a:rPr lang="nl-NL" b="1" dirty="0">
                <a:solidFill>
                  <a:prstClr val="black"/>
                </a:solidFill>
                <a:latin typeface="Arial" panose="020B0604020202020204" pitchFamily="34" charset="0"/>
                <a:cs typeface="Arial" panose="020B0604020202020204" pitchFamily="34" charset="0"/>
              </a:rPr>
              <a:t>Laten we</a:t>
            </a:r>
          </a:p>
          <a:p>
            <a:pPr lvl="0" algn="ctr">
              <a:defRPr/>
            </a:pPr>
            <a:r>
              <a:rPr lang="nl-NL" b="1" dirty="0">
                <a:solidFill>
                  <a:prstClr val="black"/>
                </a:solidFill>
                <a:latin typeface="Arial" panose="020B0604020202020204" pitchFamily="34" charset="0"/>
                <a:cs typeface="Arial" panose="020B0604020202020204" pitchFamily="34" charset="0"/>
              </a:rPr>
              <a:t>samen kijken</a:t>
            </a:r>
          </a:p>
          <a:p>
            <a:pPr lvl="0" algn="ctr">
              <a:defRPr/>
            </a:pPr>
            <a:r>
              <a:rPr lang="nl-NL" b="1" dirty="0">
                <a:solidFill>
                  <a:prstClr val="black"/>
                </a:solidFill>
                <a:latin typeface="Arial" panose="020B0604020202020204" pitchFamily="34" charset="0"/>
                <a:cs typeface="Arial" panose="020B0604020202020204" pitchFamily="34" charset="0"/>
              </a:rPr>
              <a:t>naar </a:t>
            </a:r>
          </a:p>
          <a:p>
            <a:pPr lvl="0" algn="ctr">
              <a:defRPr/>
            </a:pPr>
            <a:r>
              <a:rPr lang="nl-NL" b="1" dirty="0">
                <a:solidFill>
                  <a:prstClr val="black"/>
                </a:solidFill>
                <a:latin typeface="Arial" panose="020B0604020202020204" pitchFamily="34" charset="0"/>
                <a:cs typeface="Arial" panose="020B0604020202020204" pitchFamily="34" charset="0"/>
              </a:rPr>
              <a:t>oplossingen!</a:t>
            </a:r>
            <a:br>
              <a:rPr lang="nl-NL" b="1" dirty="0">
                <a:solidFill>
                  <a:prstClr val="black"/>
                </a:solidFill>
                <a:latin typeface="Arial" panose="020B0604020202020204" pitchFamily="34" charset="0"/>
                <a:cs typeface="Arial" panose="020B0604020202020204" pitchFamily="34" charset="0"/>
              </a:rPr>
            </a:br>
            <a:r>
              <a:rPr lang="nl-NL" sz="1600" b="1" dirty="0">
                <a:solidFill>
                  <a:prstClr val="black"/>
                </a:solidFill>
                <a:latin typeface="Arial" panose="020B0604020202020204" pitchFamily="34" charset="0"/>
                <a:cs typeface="Arial" panose="020B0604020202020204" pitchFamily="34" charset="0"/>
              </a:rPr>
              <a:t> </a:t>
            </a:r>
            <a:br>
              <a:rPr lang="nl-NL" sz="1600" b="1" dirty="0">
                <a:solidFill>
                  <a:prstClr val="black"/>
                </a:solidFill>
                <a:latin typeface="Arial" panose="020B0604020202020204" pitchFamily="34" charset="0"/>
                <a:cs typeface="Arial" panose="020B0604020202020204" pitchFamily="34" charset="0"/>
              </a:rPr>
            </a:br>
            <a:br>
              <a:rPr lang="nl-NL" sz="1600" b="1" dirty="0">
                <a:solidFill>
                  <a:prstClr val="black"/>
                </a:solidFill>
                <a:latin typeface="Arial" panose="020B0604020202020204" pitchFamily="34" charset="0"/>
                <a:cs typeface="Arial" panose="020B0604020202020204" pitchFamily="34" charset="0"/>
              </a:rPr>
            </a:br>
            <a:endParaRPr kumimoji="0" lang="nl-NL"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665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1000"/>
                                        <p:tgtEl>
                                          <p:spTgt spid="11">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1000"/>
                                        <p:tgtEl>
                                          <p:spTgt spid="11">
                                            <p:txEl>
                                              <p:pRg st="1" end="1"/>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wipe(left)">
                                      <p:cBhvr>
                                        <p:cTn id="15" dur="1000"/>
                                        <p:tgtEl>
                                          <p:spTgt spid="11">
                                            <p:txEl>
                                              <p:pRg st="2" end="2"/>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wipe(left)">
                                      <p:cBhvr>
                                        <p:cTn id="19" dur="1000"/>
                                        <p:tgtEl>
                                          <p:spTgt spid="11">
                                            <p:txEl>
                                              <p:pRg st="3" end="3"/>
                                            </p:txEl>
                                          </p:spTgt>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wipe(left)">
                                      <p:cBhvr>
                                        <p:cTn id="23" dur="1000"/>
                                        <p:tgtEl>
                                          <p:spTgt spid="11">
                                            <p:txEl>
                                              <p:pRg st="4" end="4"/>
                                            </p:txEl>
                                          </p:spTgt>
                                        </p:tgtEl>
                                      </p:cBhvr>
                                    </p:animEffect>
                                  </p:childTnLst>
                                </p:cTn>
                              </p:par>
                            </p:childTnLst>
                          </p:cTn>
                        </p:par>
                        <p:par>
                          <p:cTn id="24" fill="hold">
                            <p:stCondLst>
                              <p:cond delay="5000"/>
                            </p:stCondLst>
                            <p:childTnLst>
                              <p:par>
                                <p:cTn id="25" presetID="22" presetClass="entr" presetSubtype="8"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wipe(left)">
                                      <p:cBhvr>
                                        <p:cTn id="27" dur="1000"/>
                                        <p:tgtEl>
                                          <p:spTgt spid="1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9"/>
                                          </p:stCondLst>
                                        </p:cTn>
                                        <p:tgtEl>
                                          <p:spTgt spid="11">
                                            <p:txEl>
                                              <p:pRg st="0" end="0"/>
                                            </p:txEl>
                                          </p:spTgt>
                                        </p:tgtEl>
                                        <p:attrNameLst>
                                          <p:attrName>style.visibility</p:attrName>
                                        </p:attrNameLst>
                                      </p:cBhvr>
                                      <p:to>
                                        <p:strVal val="hidden"/>
                                      </p:to>
                                    </p:set>
                                  </p:childTnLst>
                                </p:cTn>
                              </p:par>
                              <p:par>
                                <p:cTn id="32" presetID="1" presetClass="exit" presetSubtype="0" fill="hold" grpId="0" nodeType="withEffect">
                                  <p:stCondLst>
                                    <p:cond delay="0"/>
                                  </p:stCondLst>
                                  <p:childTnLst>
                                    <p:set>
                                      <p:cBhvr>
                                        <p:cTn id="33" dur="1" fill="hold">
                                          <p:stCondLst>
                                            <p:cond delay="9"/>
                                          </p:stCondLst>
                                        </p:cTn>
                                        <p:tgtEl>
                                          <p:spTgt spid="11">
                                            <p:txEl>
                                              <p:pRg st="1" end="1"/>
                                            </p:txEl>
                                          </p:spTgt>
                                        </p:tgtEl>
                                        <p:attrNameLst>
                                          <p:attrName>style.visibility</p:attrName>
                                        </p:attrNameLst>
                                      </p:cBhvr>
                                      <p:to>
                                        <p:strVal val="hidden"/>
                                      </p:to>
                                    </p:set>
                                  </p:childTnLst>
                                </p:cTn>
                              </p:par>
                              <p:par>
                                <p:cTn id="34" presetID="1" presetClass="exit" presetSubtype="0" fill="hold" grpId="0" nodeType="withEffect">
                                  <p:stCondLst>
                                    <p:cond delay="0"/>
                                  </p:stCondLst>
                                  <p:childTnLst>
                                    <p:set>
                                      <p:cBhvr>
                                        <p:cTn id="35" dur="1" fill="hold">
                                          <p:stCondLst>
                                            <p:cond delay="9"/>
                                          </p:stCondLst>
                                        </p:cTn>
                                        <p:tgtEl>
                                          <p:spTgt spid="11">
                                            <p:txEl>
                                              <p:pRg st="2" end="2"/>
                                            </p:txEl>
                                          </p:spTgt>
                                        </p:tgtEl>
                                        <p:attrNameLst>
                                          <p:attrName>style.visibility</p:attrName>
                                        </p:attrNameLst>
                                      </p:cBhvr>
                                      <p:to>
                                        <p:strVal val="hidden"/>
                                      </p:to>
                                    </p:set>
                                  </p:childTnLst>
                                </p:cTn>
                              </p:par>
                              <p:par>
                                <p:cTn id="36" presetID="1" presetClass="exit" presetSubtype="0" fill="hold" grpId="0" nodeType="withEffect">
                                  <p:stCondLst>
                                    <p:cond delay="0"/>
                                  </p:stCondLst>
                                  <p:childTnLst>
                                    <p:set>
                                      <p:cBhvr>
                                        <p:cTn id="37" dur="1" fill="hold">
                                          <p:stCondLst>
                                            <p:cond delay="9"/>
                                          </p:stCondLst>
                                        </p:cTn>
                                        <p:tgtEl>
                                          <p:spTgt spid="11">
                                            <p:txEl>
                                              <p:pRg st="3" end="3"/>
                                            </p:txEl>
                                          </p:spTgt>
                                        </p:tgtEl>
                                        <p:attrNameLst>
                                          <p:attrName>style.visibility</p:attrName>
                                        </p:attrNameLst>
                                      </p:cBhvr>
                                      <p:to>
                                        <p:strVal val="hidden"/>
                                      </p:to>
                                    </p:set>
                                  </p:childTnLst>
                                </p:cTn>
                              </p:par>
                              <p:par>
                                <p:cTn id="38" presetID="1" presetClass="exit" presetSubtype="0" fill="hold" grpId="0" nodeType="withEffect">
                                  <p:stCondLst>
                                    <p:cond delay="0"/>
                                  </p:stCondLst>
                                  <p:childTnLst>
                                    <p:set>
                                      <p:cBhvr>
                                        <p:cTn id="39" dur="1" fill="hold">
                                          <p:stCondLst>
                                            <p:cond delay="9"/>
                                          </p:stCondLst>
                                        </p:cTn>
                                        <p:tgtEl>
                                          <p:spTgt spid="11">
                                            <p:txEl>
                                              <p:pRg st="4" end="4"/>
                                            </p:txEl>
                                          </p:spTgt>
                                        </p:tgtEl>
                                        <p:attrNameLst>
                                          <p:attrName>style.visibility</p:attrName>
                                        </p:attrNameLst>
                                      </p:cBhvr>
                                      <p:to>
                                        <p:strVal val="hidden"/>
                                      </p:to>
                                    </p:set>
                                  </p:childTnLst>
                                </p:cTn>
                              </p:par>
                              <p:par>
                                <p:cTn id="40" presetID="1" presetClass="exit" presetSubtype="0" fill="hold" grpId="0" nodeType="withEffect">
                                  <p:stCondLst>
                                    <p:cond delay="0"/>
                                  </p:stCondLst>
                                  <p:childTnLst>
                                    <p:set>
                                      <p:cBhvr>
                                        <p:cTn id="41" dur="1" fill="hold">
                                          <p:stCondLst>
                                            <p:cond delay="9"/>
                                          </p:stCondLst>
                                        </p:cTn>
                                        <p:tgtEl>
                                          <p:spTgt spid="11">
                                            <p:txEl>
                                              <p:pRg st="5" end="5"/>
                                            </p:txEl>
                                          </p:spTgt>
                                        </p:tgtEl>
                                        <p:attrNameLst>
                                          <p:attrName>style.visibility</p:attrName>
                                        </p:attrNameLst>
                                      </p:cBhvr>
                                      <p:to>
                                        <p:strVal val="hidden"/>
                                      </p:to>
                                    </p:set>
                                  </p:childTnLst>
                                </p:cTn>
                              </p:par>
                            </p:childTnLst>
                          </p:cTn>
                        </p:par>
                        <p:par>
                          <p:cTn id="42" fill="hold">
                            <p:stCondLst>
                              <p:cond delay="10"/>
                            </p:stCondLst>
                            <p:childTnLst>
                              <p:par>
                                <p:cTn id="43" presetID="22" presetClass="entr" presetSubtype="8" fill="hold" nodeType="afterEffect">
                                  <p:stCondLst>
                                    <p:cond delay="0"/>
                                  </p:stCondLst>
                                  <p:childTnLst>
                                    <p:set>
                                      <p:cBhvr>
                                        <p:cTn id="44" dur="1" fill="hold">
                                          <p:stCondLst>
                                            <p:cond delay="0"/>
                                          </p:stCondLst>
                                        </p:cTn>
                                        <p:tgtEl>
                                          <p:spTgt spid="10">
                                            <p:txEl>
                                              <p:pRg st="0" end="0"/>
                                            </p:txEl>
                                          </p:spTgt>
                                        </p:tgtEl>
                                        <p:attrNameLst>
                                          <p:attrName>style.visibility</p:attrName>
                                        </p:attrNameLst>
                                      </p:cBhvr>
                                      <p:to>
                                        <p:strVal val="visible"/>
                                      </p:to>
                                    </p:set>
                                    <p:animEffect transition="in" filter="wipe(left)">
                                      <p:cBhvr>
                                        <p:cTn id="45" dur="1000"/>
                                        <p:tgtEl>
                                          <p:spTgt spid="10">
                                            <p:txEl>
                                              <p:pRg st="0" end="0"/>
                                            </p:txEl>
                                          </p:spTgt>
                                        </p:tgtEl>
                                      </p:cBhvr>
                                    </p:animEffect>
                                  </p:childTnLst>
                                </p:cTn>
                              </p:par>
                            </p:childTnLst>
                          </p:cTn>
                        </p:par>
                        <p:par>
                          <p:cTn id="46" fill="hold">
                            <p:stCondLst>
                              <p:cond delay="1010"/>
                            </p:stCondLst>
                            <p:childTnLst>
                              <p:par>
                                <p:cTn id="47" presetID="22" presetClass="entr" presetSubtype="8" fill="hold" nodeType="afterEffect">
                                  <p:stCondLst>
                                    <p:cond delay="0"/>
                                  </p:stCondLst>
                                  <p:childTnLst>
                                    <p:set>
                                      <p:cBhvr>
                                        <p:cTn id="48" dur="1" fill="hold">
                                          <p:stCondLst>
                                            <p:cond delay="0"/>
                                          </p:stCondLst>
                                        </p:cTn>
                                        <p:tgtEl>
                                          <p:spTgt spid="10">
                                            <p:txEl>
                                              <p:pRg st="1" end="1"/>
                                            </p:txEl>
                                          </p:spTgt>
                                        </p:tgtEl>
                                        <p:attrNameLst>
                                          <p:attrName>style.visibility</p:attrName>
                                        </p:attrNameLst>
                                      </p:cBhvr>
                                      <p:to>
                                        <p:strVal val="visible"/>
                                      </p:to>
                                    </p:set>
                                    <p:animEffect transition="in" filter="wipe(left)">
                                      <p:cBhvr>
                                        <p:cTn id="49" dur="1000"/>
                                        <p:tgtEl>
                                          <p:spTgt spid="10">
                                            <p:txEl>
                                              <p:pRg st="1" end="1"/>
                                            </p:txEl>
                                          </p:spTgt>
                                        </p:tgtEl>
                                      </p:cBhvr>
                                    </p:animEffect>
                                  </p:childTnLst>
                                </p:cTn>
                              </p:par>
                            </p:childTnLst>
                          </p:cTn>
                        </p:par>
                        <p:par>
                          <p:cTn id="50" fill="hold">
                            <p:stCondLst>
                              <p:cond delay="2010"/>
                            </p:stCondLst>
                            <p:childTnLst>
                              <p:par>
                                <p:cTn id="51" presetID="22" presetClass="entr" presetSubtype="8" fill="hold" nodeType="afterEffect">
                                  <p:stCondLst>
                                    <p:cond delay="0"/>
                                  </p:stCondLst>
                                  <p:childTnLst>
                                    <p:set>
                                      <p:cBhvr>
                                        <p:cTn id="52" dur="1" fill="hold">
                                          <p:stCondLst>
                                            <p:cond delay="0"/>
                                          </p:stCondLst>
                                        </p:cTn>
                                        <p:tgtEl>
                                          <p:spTgt spid="10">
                                            <p:txEl>
                                              <p:pRg st="2" end="2"/>
                                            </p:txEl>
                                          </p:spTgt>
                                        </p:tgtEl>
                                        <p:attrNameLst>
                                          <p:attrName>style.visibility</p:attrName>
                                        </p:attrNameLst>
                                      </p:cBhvr>
                                      <p:to>
                                        <p:strVal val="visible"/>
                                      </p:to>
                                    </p:set>
                                    <p:animEffect transition="in" filter="wipe(left)">
                                      <p:cBhvr>
                                        <p:cTn id="53" dur="1000"/>
                                        <p:tgtEl>
                                          <p:spTgt spid="10">
                                            <p:txEl>
                                              <p:pRg st="2" end="2"/>
                                            </p:txEl>
                                          </p:spTgt>
                                        </p:tgtEl>
                                      </p:cBhvr>
                                    </p:animEffect>
                                  </p:childTnLst>
                                </p:cTn>
                              </p:par>
                            </p:childTnLst>
                          </p:cTn>
                        </p:par>
                        <p:par>
                          <p:cTn id="54" fill="hold">
                            <p:stCondLst>
                              <p:cond delay="3010"/>
                            </p:stCondLst>
                            <p:childTnLst>
                              <p:par>
                                <p:cTn id="55" presetID="22" presetClass="entr" presetSubtype="8" fill="hold" nodeType="afterEffect">
                                  <p:stCondLst>
                                    <p:cond delay="0"/>
                                  </p:stCondLst>
                                  <p:childTnLst>
                                    <p:set>
                                      <p:cBhvr>
                                        <p:cTn id="56" dur="1" fill="hold">
                                          <p:stCondLst>
                                            <p:cond delay="0"/>
                                          </p:stCondLst>
                                        </p:cTn>
                                        <p:tgtEl>
                                          <p:spTgt spid="10">
                                            <p:txEl>
                                              <p:pRg st="3" end="3"/>
                                            </p:txEl>
                                          </p:spTgt>
                                        </p:tgtEl>
                                        <p:attrNameLst>
                                          <p:attrName>style.visibility</p:attrName>
                                        </p:attrNameLst>
                                      </p:cBhvr>
                                      <p:to>
                                        <p:strVal val="visible"/>
                                      </p:to>
                                    </p:set>
                                    <p:animEffect transition="in" filter="wipe(left)">
                                      <p:cBhvr>
                                        <p:cTn id="57" dur="1000"/>
                                        <p:tgtEl>
                                          <p:spTgt spid="10">
                                            <p:txEl>
                                              <p:pRg st="3" end="3"/>
                                            </p:txEl>
                                          </p:spTgt>
                                        </p:tgtEl>
                                      </p:cBhvr>
                                    </p:animEffect>
                                  </p:childTnLst>
                                </p:cTn>
                              </p:par>
                            </p:childTnLst>
                          </p:cTn>
                        </p:par>
                        <p:par>
                          <p:cTn id="58" fill="hold">
                            <p:stCondLst>
                              <p:cond delay="4010"/>
                            </p:stCondLst>
                            <p:childTnLst>
                              <p:par>
                                <p:cTn id="59" presetID="22" presetClass="entr" presetSubtype="8" fill="hold" nodeType="afterEffect">
                                  <p:stCondLst>
                                    <p:cond delay="0"/>
                                  </p:stCondLst>
                                  <p:childTnLst>
                                    <p:set>
                                      <p:cBhvr>
                                        <p:cTn id="60" dur="1" fill="hold">
                                          <p:stCondLst>
                                            <p:cond delay="0"/>
                                          </p:stCondLst>
                                        </p:cTn>
                                        <p:tgtEl>
                                          <p:spTgt spid="10">
                                            <p:txEl>
                                              <p:pRg st="4" end="4"/>
                                            </p:txEl>
                                          </p:spTgt>
                                        </p:tgtEl>
                                        <p:attrNameLst>
                                          <p:attrName>style.visibility</p:attrName>
                                        </p:attrNameLst>
                                      </p:cBhvr>
                                      <p:to>
                                        <p:strVal val="visible"/>
                                      </p:to>
                                    </p:set>
                                    <p:animEffect transition="in" filter="wipe(left)">
                                      <p:cBhvr>
                                        <p:cTn id="61" dur="1000"/>
                                        <p:tgtEl>
                                          <p:spTgt spid="10">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grpId="0" nodeType="clickEffect">
                                  <p:stCondLst>
                                    <p:cond delay="0"/>
                                  </p:stCondLst>
                                  <p:childTnLst>
                                    <p:set>
                                      <p:cBhvr>
                                        <p:cTn id="65" dur="1" fill="hold">
                                          <p:stCondLst>
                                            <p:cond delay="0"/>
                                          </p:stCondLst>
                                        </p:cTn>
                                        <p:tgtEl>
                                          <p:spTgt spid="10">
                                            <p:txEl>
                                              <p:pRg st="0" end="0"/>
                                            </p:txEl>
                                          </p:spTgt>
                                        </p:tgtEl>
                                        <p:attrNameLst>
                                          <p:attrName>style.visibility</p:attrName>
                                        </p:attrNameLst>
                                      </p:cBhvr>
                                      <p:to>
                                        <p:strVal val="hidden"/>
                                      </p:to>
                                    </p:set>
                                  </p:childTnLst>
                                </p:cTn>
                              </p:par>
                              <p:par>
                                <p:cTn id="66" presetID="1" presetClass="exit" presetSubtype="0" fill="hold" grpId="0" nodeType="withEffect">
                                  <p:stCondLst>
                                    <p:cond delay="0"/>
                                  </p:stCondLst>
                                  <p:childTnLst>
                                    <p:set>
                                      <p:cBhvr>
                                        <p:cTn id="67" dur="1" fill="hold">
                                          <p:stCondLst>
                                            <p:cond delay="0"/>
                                          </p:stCondLst>
                                        </p:cTn>
                                        <p:tgtEl>
                                          <p:spTgt spid="10">
                                            <p:txEl>
                                              <p:pRg st="1" end="1"/>
                                            </p:txEl>
                                          </p:spTgt>
                                        </p:tgtEl>
                                        <p:attrNameLst>
                                          <p:attrName>style.visibility</p:attrName>
                                        </p:attrNameLst>
                                      </p:cBhvr>
                                      <p:to>
                                        <p:strVal val="hidden"/>
                                      </p:to>
                                    </p:set>
                                  </p:childTnLst>
                                </p:cTn>
                              </p:par>
                              <p:par>
                                <p:cTn id="68" presetID="1" presetClass="exit" presetSubtype="0" fill="hold" grpId="0" nodeType="withEffect">
                                  <p:stCondLst>
                                    <p:cond delay="0"/>
                                  </p:stCondLst>
                                  <p:childTnLst>
                                    <p:set>
                                      <p:cBhvr>
                                        <p:cTn id="69" dur="1" fill="hold">
                                          <p:stCondLst>
                                            <p:cond delay="0"/>
                                          </p:stCondLst>
                                        </p:cTn>
                                        <p:tgtEl>
                                          <p:spTgt spid="10">
                                            <p:txEl>
                                              <p:pRg st="2" end="2"/>
                                            </p:txEl>
                                          </p:spTgt>
                                        </p:tgtEl>
                                        <p:attrNameLst>
                                          <p:attrName>style.visibility</p:attrName>
                                        </p:attrNameLst>
                                      </p:cBhvr>
                                      <p:to>
                                        <p:strVal val="hidden"/>
                                      </p:to>
                                    </p:set>
                                  </p:childTnLst>
                                </p:cTn>
                              </p:par>
                              <p:par>
                                <p:cTn id="70" presetID="1" presetClass="exit" presetSubtype="0" fill="hold" grpId="0" nodeType="withEffect">
                                  <p:stCondLst>
                                    <p:cond delay="0"/>
                                  </p:stCondLst>
                                  <p:childTnLst>
                                    <p:set>
                                      <p:cBhvr>
                                        <p:cTn id="71" dur="1" fill="hold">
                                          <p:stCondLst>
                                            <p:cond delay="0"/>
                                          </p:stCondLst>
                                        </p:cTn>
                                        <p:tgtEl>
                                          <p:spTgt spid="10">
                                            <p:txEl>
                                              <p:pRg st="3" end="3"/>
                                            </p:txEl>
                                          </p:spTgt>
                                        </p:tgtEl>
                                        <p:attrNameLst>
                                          <p:attrName>style.visibility</p:attrName>
                                        </p:attrNameLst>
                                      </p:cBhvr>
                                      <p:to>
                                        <p:strVal val="hidden"/>
                                      </p:to>
                                    </p:set>
                                  </p:childTnLst>
                                </p:cTn>
                              </p:par>
                              <p:par>
                                <p:cTn id="72" presetID="1" presetClass="exit" presetSubtype="0" fill="hold" grpId="0" nodeType="withEffect">
                                  <p:stCondLst>
                                    <p:cond delay="0"/>
                                  </p:stCondLst>
                                  <p:childTnLst>
                                    <p:set>
                                      <p:cBhvr>
                                        <p:cTn id="73" dur="1" fill="hold">
                                          <p:stCondLst>
                                            <p:cond delay="0"/>
                                          </p:stCondLst>
                                        </p:cTn>
                                        <p:tgtEl>
                                          <p:spTgt spid="10">
                                            <p:txEl>
                                              <p:pRg st="4" end="4"/>
                                            </p:txEl>
                                          </p:spTgt>
                                        </p:tgtEl>
                                        <p:attrNameLst>
                                          <p:attrName>style.visibility</p:attrName>
                                        </p:attrNameLst>
                                      </p:cBhvr>
                                      <p:to>
                                        <p:strVal val="hidden"/>
                                      </p:to>
                                    </p:set>
                                  </p:childTnLst>
                                </p:cTn>
                              </p:par>
                            </p:childTnLst>
                          </p:cTn>
                        </p:par>
                        <p:par>
                          <p:cTn id="74" fill="hold">
                            <p:stCondLst>
                              <p:cond delay="0"/>
                            </p:stCondLst>
                            <p:childTnLst>
                              <p:par>
                                <p:cTn id="75" presetID="22" presetClass="entr" presetSubtype="8" fill="hold" nodeType="afterEffect">
                                  <p:stCondLst>
                                    <p:cond delay="0"/>
                                  </p:stCondLst>
                                  <p:childTnLst>
                                    <p:set>
                                      <p:cBhvr>
                                        <p:cTn id="76" dur="1" fill="hold">
                                          <p:stCondLst>
                                            <p:cond delay="0"/>
                                          </p:stCondLst>
                                        </p:cTn>
                                        <p:tgtEl>
                                          <p:spTgt spid="18">
                                            <p:txEl>
                                              <p:pRg st="0" end="0"/>
                                            </p:txEl>
                                          </p:spTgt>
                                        </p:tgtEl>
                                        <p:attrNameLst>
                                          <p:attrName>style.visibility</p:attrName>
                                        </p:attrNameLst>
                                      </p:cBhvr>
                                      <p:to>
                                        <p:strVal val="visible"/>
                                      </p:to>
                                    </p:set>
                                    <p:animEffect transition="in" filter="wipe(left)">
                                      <p:cBhvr>
                                        <p:cTn id="77" dur="1000"/>
                                        <p:tgtEl>
                                          <p:spTgt spid="18">
                                            <p:txEl>
                                              <p:pRg st="0" end="0"/>
                                            </p:txEl>
                                          </p:spTgt>
                                        </p:tgtEl>
                                      </p:cBhvr>
                                    </p:animEffect>
                                  </p:childTnLst>
                                </p:cTn>
                              </p:par>
                            </p:childTnLst>
                          </p:cTn>
                        </p:par>
                        <p:par>
                          <p:cTn id="78" fill="hold">
                            <p:stCondLst>
                              <p:cond delay="1000"/>
                            </p:stCondLst>
                            <p:childTnLst>
                              <p:par>
                                <p:cTn id="79" presetID="22" presetClass="entr" presetSubtype="8" fill="hold" nodeType="afterEffect">
                                  <p:stCondLst>
                                    <p:cond delay="0"/>
                                  </p:stCondLst>
                                  <p:childTnLst>
                                    <p:set>
                                      <p:cBhvr>
                                        <p:cTn id="80" dur="1" fill="hold">
                                          <p:stCondLst>
                                            <p:cond delay="0"/>
                                          </p:stCondLst>
                                        </p:cTn>
                                        <p:tgtEl>
                                          <p:spTgt spid="18">
                                            <p:txEl>
                                              <p:pRg st="1" end="1"/>
                                            </p:txEl>
                                          </p:spTgt>
                                        </p:tgtEl>
                                        <p:attrNameLst>
                                          <p:attrName>style.visibility</p:attrName>
                                        </p:attrNameLst>
                                      </p:cBhvr>
                                      <p:to>
                                        <p:strVal val="visible"/>
                                      </p:to>
                                    </p:set>
                                    <p:animEffect transition="in" filter="wipe(left)">
                                      <p:cBhvr>
                                        <p:cTn id="81" dur="1000"/>
                                        <p:tgtEl>
                                          <p:spTgt spid="18">
                                            <p:txEl>
                                              <p:pRg st="1" end="1"/>
                                            </p:txEl>
                                          </p:spTgt>
                                        </p:tgtEl>
                                      </p:cBhvr>
                                    </p:animEffect>
                                  </p:childTnLst>
                                </p:cTn>
                              </p:par>
                            </p:childTnLst>
                          </p:cTn>
                        </p:par>
                        <p:par>
                          <p:cTn id="82" fill="hold">
                            <p:stCondLst>
                              <p:cond delay="2000"/>
                            </p:stCondLst>
                            <p:childTnLst>
                              <p:par>
                                <p:cTn id="83" presetID="22" presetClass="entr" presetSubtype="8" fill="hold" nodeType="afterEffect">
                                  <p:stCondLst>
                                    <p:cond delay="0"/>
                                  </p:stCondLst>
                                  <p:childTnLst>
                                    <p:set>
                                      <p:cBhvr>
                                        <p:cTn id="84" dur="1" fill="hold">
                                          <p:stCondLst>
                                            <p:cond delay="0"/>
                                          </p:stCondLst>
                                        </p:cTn>
                                        <p:tgtEl>
                                          <p:spTgt spid="18">
                                            <p:txEl>
                                              <p:pRg st="2" end="2"/>
                                            </p:txEl>
                                          </p:spTgt>
                                        </p:tgtEl>
                                        <p:attrNameLst>
                                          <p:attrName>style.visibility</p:attrName>
                                        </p:attrNameLst>
                                      </p:cBhvr>
                                      <p:to>
                                        <p:strVal val="visible"/>
                                      </p:to>
                                    </p:set>
                                    <p:animEffect transition="in" filter="wipe(left)">
                                      <p:cBhvr>
                                        <p:cTn id="85" dur="1000"/>
                                        <p:tgtEl>
                                          <p:spTgt spid="18">
                                            <p:txEl>
                                              <p:pRg st="2" end="2"/>
                                            </p:txEl>
                                          </p:spTgt>
                                        </p:tgtEl>
                                      </p:cBhvr>
                                    </p:animEffect>
                                  </p:childTnLst>
                                </p:cTn>
                              </p:par>
                            </p:childTnLst>
                          </p:cTn>
                        </p:par>
                        <p:par>
                          <p:cTn id="86" fill="hold">
                            <p:stCondLst>
                              <p:cond delay="3000"/>
                            </p:stCondLst>
                            <p:childTnLst>
                              <p:par>
                                <p:cTn id="87" presetID="22" presetClass="entr" presetSubtype="8" fill="hold" nodeType="afterEffect">
                                  <p:stCondLst>
                                    <p:cond delay="0"/>
                                  </p:stCondLst>
                                  <p:childTnLst>
                                    <p:set>
                                      <p:cBhvr>
                                        <p:cTn id="88" dur="1" fill="hold">
                                          <p:stCondLst>
                                            <p:cond delay="0"/>
                                          </p:stCondLst>
                                        </p:cTn>
                                        <p:tgtEl>
                                          <p:spTgt spid="18">
                                            <p:txEl>
                                              <p:pRg st="3" end="3"/>
                                            </p:txEl>
                                          </p:spTgt>
                                        </p:tgtEl>
                                        <p:attrNameLst>
                                          <p:attrName>style.visibility</p:attrName>
                                        </p:attrNameLst>
                                      </p:cBhvr>
                                      <p:to>
                                        <p:strVal val="visible"/>
                                      </p:to>
                                    </p:set>
                                    <p:animEffect transition="in" filter="wipe(left)">
                                      <p:cBhvr>
                                        <p:cTn id="89" dur="1000"/>
                                        <p:tgtEl>
                                          <p:spTgt spid="18">
                                            <p:txEl>
                                              <p:pRg st="3" end="3"/>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 presetClass="exit" presetSubtype="0" fill="hold" grpId="0" nodeType="clickEffect">
                                  <p:stCondLst>
                                    <p:cond delay="0"/>
                                  </p:stCondLst>
                                  <p:childTnLst>
                                    <p:set>
                                      <p:cBhvr>
                                        <p:cTn id="93" dur="1" fill="hold">
                                          <p:stCondLst>
                                            <p:cond delay="9"/>
                                          </p:stCondLst>
                                        </p:cTn>
                                        <p:tgtEl>
                                          <p:spTgt spid="18">
                                            <p:txEl>
                                              <p:pRg st="0" end="0"/>
                                            </p:txEl>
                                          </p:spTgt>
                                        </p:tgtEl>
                                        <p:attrNameLst>
                                          <p:attrName>style.visibility</p:attrName>
                                        </p:attrNameLst>
                                      </p:cBhvr>
                                      <p:to>
                                        <p:strVal val="hidden"/>
                                      </p:to>
                                    </p:set>
                                  </p:childTnLst>
                                </p:cTn>
                              </p:par>
                              <p:par>
                                <p:cTn id="94" presetID="1" presetClass="exit" presetSubtype="0" fill="hold" grpId="0" nodeType="withEffect">
                                  <p:stCondLst>
                                    <p:cond delay="0"/>
                                  </p:stCondLst>
                                  <p:childTnLst>
                                    <p:set>
                                      <p:cBhvr>
                                        <p:cTn id="95" dur="1" fill="hold">
                                          <p:stCondLst>
                                            <p:cond delay="9"/>
                                          </p:stCondLst>
                                        </p:cTn>
                                        <p:tgtEl>
                                          <p:spTgt spid="18">
                                            <p:txEl>
                                              <p:pRg st="1" end="1"/>
                                            </p:txEl>
                                          </p:spTgt>
                                        </p:tgtEl>
                                        <p:attrNameLst>
                                          <p:attrName>style.visibility</p:attrName>
                                        </p:attrNameLst>
                                      </p:cBhvr>
                                      <p:to>
                                        <p:strVal val="hidden"/>
                                      </p:to>
                                    </p:set>
                                  </p:childTnLst>
                                </p:cTn>
                              </p:par>
                              <p:par>
                                <p:cTn id="96" presetID="1" presetClass="exit" presetSubtype="0" fill="hold" grpId="0" nodeType="withEffect">
                                  <p:stCondLst>
                                    <p:cond delay="0"/>
                                  </p:stCondLst>
                                  <p:childTnLst>
                                    <p:set>
                                      <p:cBhvr>
                                        <p:cTn id="97" dur="1" fill="hold">
                                          <p:stCondLst>
                                            <p:cond delay="9"/>
                                          </p:stCondLst>
                                        </p:cTn>
                                        <p:tgtEl>
                                          <p:spTgt spid="18">
                                            <p:txEl>
                                              <p:pRg st="2" end="2"/>
                                            </p:txEl>
                                          </p:spTgt>
                                        </p:tgtEl>
                                        <p:attrNameLst>
                                          <p:attrName>style.visibility</p:attrName>
                                        </p:attrNameLst>
                                      </p:cBhvr>
                                      <p:to>
                                        <p:strVal val="hidden"/>
                                      </p:to>
                                    </p:set>
                                  </p:childTnLst>
                                </p:cTn>
                              </p:par>
                              <p:par>
                                <p:cTn id="98" presetID="1" presetClass="exit" presetSubtype="0" fill="hold" grpId="0" nodeType="withEffect">
                                  <p:stCondLst>
                                    <p:cond delay="0"/>
                                  </p:stCondLst>
                                  <p:childTnLst>
                                    <p:set>
                                      <p:cBhvr>
                                        <p:cTn id="99" dur="1" fill="hold">
                                          <p:stCondLst>
                                            <p:cond delay="9"/>
                                          </p:stCondLst>
                                        </p:cTn>
                                        <p:tgtEl>
                                          <p:spTgt spid="18">
                                            <p:txEl>
                                              <p:pRg st="3" end="3"/>
                                            </p:txEl>
                                          </p:spTgt>
                                        </p:tgtEl>
                                        <p:attrNameLst>
                                          <p:attrName>style.visibility</p:attrName>
                                        </p:attrNameLst>
                                      </p:cBhvr>
                                      <p:to>
                                        <p:strVal val="hidden"/>
                                      </p:to>
                                    </p:set>
                                  </p:childTnLst>
                                </p:cTn>
                              </p:par>
                            </p:childTnLst>
                          </p:cTn>
                        </p:par>
                        <p:par>
                          <p:cTn id="100" fill="hold">
                            <p:stCondLst>
                              <p:cond delay="10"/>
                            </p:stCondLst>
                            <p:childTnLst>
                              <p:par>
                                <p:cTn id="101" presetID="22" presetClass="entr" presetSubtype="8" fill="hold" nodeType="afterEffect">
                                  <p:stCondLst>
                                    <p:cond delay="0"/>
                                  </p:stCondLst>
                                  <p:childTnLst>
                                    <p:set>
                                      <p:cBhvr>
                                        <p:cTn id="102" dur="1" fill="hold">
                                          <p:stCondLst>
                                            <p:cond delay="0"/>
                                          </p:stCondLst>
                                        </p:cTn>
                                        <p:tgtEl>
                                          <p:spTgt spid="12">
                                            <p:txEl>
                                              <p:pRg st="0" end="0"/>
                                            </p:txEl>
                                          </p:spTgt>
                                        </p:tgtEl>
                                        <p:attrNameLst>
                                          <p:attrName>style.visibility</p:attrName>
                                        </p:attrNameLst>
                                      </p:cBhvr>
                                      <p:to>
                                        <p:strVal val="visible"/>
                                      </p:to>
                                    </p:set>
                                    <p:animEffect transition="in" filter="wipe(left)">
                                      <p:cBhvr>
                                        <p:cTn id="103" dur="750"/>
                                        <p:tgtEl>
                                          <p:spTgt spid="12">
                                            <p:txEl>
                                              <p:pRg st="0" end="0"/>
                                            </p:txEl>
                                          </p:spTgt>
                                        </p:tgtEl>
                                      </p:cBhvr>
                                    </p:animEffect>
                                  </p:childTnLst>
                                </p:cTn>
                              </p:par>
                            </p:childTnLst>
                          </p:cTn>
                        </p:par>
                        <p:par>
                          <p:cTn id="104" fill="hold">
                            <p:stCondLst>
                              <p:cond delay="760"/>
                            </p:stCondLst>
                            <p:childTnLst>
                              <p:par>
                                <p:cTn id="105" presetID="22" presetClass="entr" presetSubtype="8" fill="hold" nodeType="afterEffect">
                                  <p:stCondLst>
                                    <p:cond delay="500"/>
                                  </p:stCondLst>
                                  <p:childTnLst>
                                    <p:set>
                                      <p:cBhvr>
                                        <p:cTn id="106" dur="1" fill="hold">
                                          <p:stCondLst>
                                            <p:cond delay="0"/>
                                          </p:stCondLst>
                                        </p:cTn>
                                        <p:tgtEl>
                                          <p:spTgt spid="12">
                                            <p:txEl>
                                              <p:pRg st="1" end="1"/>
                                            </p:txEl>
                                          </p:spTgt>
                                        </p:tgtEl>
                                        <p:attrNameLst>
                                          <p:attrName>style.visibility</p:attrName>
                                        </p:attrNameLst>
                                      </p:cBhvr>
                                      <p:to>
                                        <p:strVal val="visible"/>
                                      </p:to>
                                    </p:set>
                                    <p:animEffect transition="in" filter="wipe(left)">
                                      <p:cBhvr>
                                        <p:cTn id="107" dur="1000"/>
                                        <p:tgtEl>
                                          <p:spTgt spid="12">
                                            <p:txEl>
                                              <p:pRg st="1" end="1"/>
                                            </p:txEl>
                                          </p:spTgt>
                                        </p:tgtEl>
                                      </p:cBhvr>
                                    </p:animEffect>
                                  </p:childTnLst>
                                </p:cTn>
                              </p:par>
                            </p:childTnLst>
                          </p:cTn>
                        </p:par>
                        <p:par>
                          <p:cTn id="108" fill="hold">
                            <p:stCondLst>
                              <p:cond delay="2260"/>
                            </p:stCondLst>
                            <p:childTnLst>
                              <p:par>
                                <p:cTn id="109" presetID="22" presetClass="entr" presetSubtype="8" fill="hold" nodeType="afterEffect">
                                  <p:stCondLst>
                                    <p:cond delay="500"/>
                                  </p:stCondLst>
                                  <p:childTnLst>
                                    <p:set>
                                      <p:cBhvr>
                                        <p:cTn id="110" dur="1" fill="hold">
                                          <p:stCondLst>
                                            <p:cond delay="0"/>
                                          </p:stCondLst>
                                        </p:cTn>
                                        <p:tgtEl>
                                          <p:spTgt spid="12">
                                            <p:txEl>
                                              <p:pRg st="2" end="2"/>
                                            </p:txEl>
                                          </p:spTgt>
                                        </p:tgtEl>
                                        <p:attrNameLst>
                                          <p:attrName>style.visibility</p:attrName>
                                        </p:attrNameLst>
                                      </p:cBhvr>
                                      <p:to>
                                        <p:strVal val="visible"/>
                                      </p:to>
                                    </p:set>
                                    <p:animEffect transition="in" filter="wipe(left)">
                                      <p:cBhvr>
                                        <p:cTn id="111" dur="1000"/>
                                        <p:tgtEl>
                                          <p:spTgt spid="12">
                                            <p:txEl>
                                              <p:pRg st="2" end="2"/>
                                            </p:txEl>
                                          </p:spTgt>
                                        </p:tgtEl>
                                      </p:cBhvr>
                                    </p:animEffect>
                                  </p:childTnLst>
                                </p:cTn>
                              </p:par>
                            </p:childTnLst>
                          </p:cTn>
                        </p:par>
                        <p:par>
                          <p:cTn id="112" fill="hold">
                            <p:stCondLst>
                              <p:cond delay="3760"/>
                            </p:stCondLst>
                            <p:childTnLst>
                              <p:par>
                                <p:cTn id="113" presetID="22" presetClass="entr" presetSubtype="8" fill="hold" nodeType="afterEffect">
                                  <p:stCondLst>
                                    <p:cond delay="500"/>
                                  </p:stCondLst>
                                  <p:childTnLst>
                                    <p:set>
                                      <p:cBhvr>
                                        <p:cTn id="114" dur="1" fill="hold">
                                          <p:stCondLst>
                                            <p:cond delay="0"/>
                                          </p:stCondLst>
                                        </p:cTn>
                                        <p:tgtEl>
                                          <p:spTgt spid="12">
                                            <p:txEl>
                                              <p:pRg st="3" end="3"/>
                                            </p:txEl>
                                          </p:spTgt>
                                        </p:tgtEl>
                                        <p:attrNameLst>
                                          <p:attrName>style.visibility</p:attrName>
                                        </p:attrNameLst>
                                      </p:cBhvr>
                                      <p:to>
                                        <p:strVal val="visible"/>
                                      </p:to>
                                    </p:set>
                                    <p:animEffect transition="in" filter="wipe(left)">
                                      <p:cBhvr>
                                        <p:cTn id="115" dur="10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allAtOnce"/>
      <p:bldP spid="10" grpId="0" build="allAtOnce"/>
      <p:bldP spid="11"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troomdiagram: Gegevens 26">
            <a:extLst>
              <a:ext uri="{FF2B5EF4-FFF2-40B4-BE49-F238E27FC236}">
                <a16:creationId xmlns:a16="http://schemas.microsoft.com/office/drawing/2014/main" id="{E55C7C92-1BE8-B2F2-B478-99F3AEC23264}"/>
              </a:ext>
            </a:extLst>
          </p:cNvPr>
          <p:cNvSpPr/>
          <p:nvPr/>
        </p:nvSpPr>
        <p:spPr>
          <a:xfrm flipH="1">
            <a:off x="2502890" y="2767927"/>
            <a:ext cx="2290435" cy="332977"/>
          </a:xfrm>
          <a:prstGeom prst="flowChartInputOutput">
            <a:avLst/>
          </a:prstGeom>
          <a:gradFill flip="none" rotWithShape="1">
            <a:gsLst>
              <a:gs pos="0">
                <a:srgbClr val="727A62">
                  <a:tint val="66000"/>
                  <a:satMod val="160000"/>
                </a:srgbClr>
              </a:gs>
              <a:gs pos="50000">
                <a:srgbClr val="727A62">
                  <a:tint val="44500"/>
                  <a:satMod val="160000"/>
                </a:srgbClr>
              </a:gs>
              <a:gs pos="100000">
                <a:srgbClr val="727A62">
                  <a:tint val="23500"/>
                  <a:satMod val="160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Stroomdiagram: Gegevens 25">
            <a:extLst>
              <a:ext uri="{FF2B5EF4-FFF2-40B4-BE49-F238E27FC236}">
                <a16:creationId xmlns:a16="http://schemas.microsoft.com/office/drawing/2014/main" id="{B153482E-12E4-6B07-FF8C-865326C9F486}"/>
              </a:ext>
            </a:extLst>
          </p:cNvPr>
          <p:cNvSpPr/>
          <p:nvPr/>
        </p:nvSpPr>
        <p:spPr>
          <a:xfrm flipH="1">
            <a:off x="1665238" y="4367634"/>
            <a:ext cx="3853852" cy="231756"/>
          </a:xfrm>
          <a:prstGeom prst="flowChartInputOutput">
            <a:avLst/>
          </a:prstGeom>
          <a:gradFill flip="none" rotWithShape="1">
            <a:gsLst>
              <a:gs pos="0">
                <a:srgbClr val="727A62">
                  <a:tint val="66000"/>
                  <a:satMod val="160000"/>
                </a:srgbClr>
              </a:gs>
              <a:gs pos="50000">
                <a:srgbClr val="727A62">
                  <a:tint val="44500"/>
                  <a:satMod val="160000"/>
                </a:srgbClr>
              </a:gs>
              <a:gs pos="100000">
                <a:srgbClr val="727A62">
                  <a:tint val="23500"/>
                  <a:satMod val="160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normAutofit/>
          </a:bodyPr>
          <a:lstStyle/>
          <a:p>
            <a:r>
              <a:rPr lang="nl-NL" sz="1600" dirty="0"/>
              <a:t>ONDERNEMERS HEBBEN EEN PLAN</a:t>
            </a:r>
          </a:p>
        </p:txBody>
      </p:sp>
      <mc:AlternateContent xmlns:mc="http://schemas.openxmlformats.org/markup-compatibility/2006" xmlns:p14="http://schemas.microsoft.com/office/powerpoint/2010/main">
        <mc:Choice Requires="p14">
          <p:contentPart p14:bwMode="auto" r:id="rId3">
            <p14:nvContentPartPr>
              <p14:cNvPr id="28" name="Inkt 27">
                <a:extLst>
                  <a:ext uri="{FF2B5EF4-FFF2-40B4-BE49-F238E27FC236}">
                    <a16:creationId xmlns:a16="http://schemas.microsoft.com/office/drawing/2014/main" id="{648252E8-A7B5-4F23-A303-C597CE43384B}"/>
                  </a:ext>
                </a:extLst>
              </p14:cNvPr>
              <p14:cNvContentPartPr/>
              <p14:nvPr/>
            </p14:nvContentPartPr>
            <p14:xfrm>
              <a:off x="633153" y="1389711"/>
              <a:ext cx="360" cy="360"/>
            </p14:xfrm>
          </p:contentPart>
        </mc:Choice>
        <mc:Fallback xmlns="">
          <p:pic>
            <p:nvPicPr>
              <p:cNvPr id="28" name="Inkt 27">
                <a:extLst>
                  <a:ext uri="{FF2B5EF4-FFF2-40B4-BE49-F238E27FC236}">
                    <a16:creationId xmlns:a16="http://schemas.microsoft.com/office/drawing/2014/main" id="{648252E8-A7B5-4F23-A303-C597CE43384B}"/>
                  </a:ext>
                </a:extLst>
              </p:cNvPr>
              <p:cNvPicPr/>
              <p:nvPr/>
            </p:nvPicPr>
            <p:blipFill>
              <a:blip r:embed="rId4"/>
              <a:stretch>
                <a:fillRect/>
              </a:stretch>
            </p:blipFill>
            <p:spPr>
              <a:xfrm>
                <a:off x="624153" y="138071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t 8">
                <a:extLst>
                  <a:ext uri="{FF2B5EF4-FFF2-40B4-BE49-F238E27FC236}">
                    <a16:creationId xmlns:a16="http://schemas.microsoft.com/office/drawing/2014/main" id="{B5377E14-B50D-4ED7-BA6A-FC3790AB23A8}"/>
                  </a:ext>
                </a:extLst>
              </p14:cNvPr>
              <p14:cNvContentPartPr/>
              <p14:nvPr/>
            </p14:nvContentPartPr>
            <p14:xfrm>
              <a:off x="2944405" y="3419391"/>
              <a:ext cx="360" cy="360"/>
            </p14:xfrm>
          </p:contentPart>
        </mc:Choice>
        <mc:Fallback xmlns="">
          <p:pic>
            <p:nvPicPr>
              <p:cNvPr id="9" name="Inkt 8">
                <a:extLst>
                  <a:ext uri="{FF2B5EF4-FFF2-40B4-BE49-F238E27FC236}">
                    <a16:creationId xmlns:a16="http://schemas.microsoft.com/office/drawing/2014/main" id="{B5377E14-B50D-4ED7-BA6A-FC3790AB23A8}"/>
                  </a:ext>
                </a:extLst>
              </p:cNvPr>
              <p:cNvPicPr/>
              <p:nvPr/>
            </p:nvPicPr>
            <p:blipFill>
              <a:blip r:embed="rId4"/>
              <a:stretch>
                <a:fillRect/>
              </a:stretch>
            </p:blipFill>
            <p:spPr>
              <a:xfrm>
                <a:off x="2935405" y="341039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6" name="Inkt 15">
                <a:extLst>
                  <a:ext uri="{FF2B5EF4-FFF2-40B4-BE49-F238E27FC236}">
                    <a16:creationId xmlns:a16="http://schemas.microsoft.com/office/drawing/2014/main" id="{ADB48ECD-E602-41A7-AC39-4689A720A187}"/>
                  </a:ext>
                </a:extLst>
              </p14:cNvPr>
              <p14:cNvContentPartPr/>
              <p14:nvPr/>
            </p14:nvContentPartPr>
            <p14:xfrm>
              <a:off x="2683045" y="3539991"/>
              <a:ext cx="360" cy="360"/>
            </p14:xfrm>
          </p:contentPart>
        </mc:Choice>
        <mc:Fallback xmlns="">
          <p:pic>
            <p:nvPicPr>
              <p:cNvPr id="16" name="Inkt 15">
                <a:extLst>
                  <a:ext uri="{FF2B5EF4-FFF2-40B4-BE49-F238E27FC236}">
                    <a16:creationId xmlns:a16="http://schemas.microsoft.com/office/drawing/2014/main" id="{ADB48ECD-E602-41A7-AC39-4689A720A187}"/>
                  </a:ext>
                </a:extLst>
              </p:cNvPr>
              <p:cNvPicPr/>
              <p:nvPr/>
            </p:nvPicPr>
            <p:blipFill>
              <a:blip r:embed="rId4"/>
              <a:stretch>
                <a:fillRect/>
              </a:stretch>
            </p:blipFill>
            <p:spPr>
              <a:xfrm>
                <a:off x="2674045" y="353099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 name="Inkt 16">
                <a:extLst>
                  <a:ext uri="{FF2B5EF4-FFF2-40B4-BE49-F238E27FC236}">
                    <a16:creationId xmlns:a16="http://schemas.microsoft.com/office/drawing/2014/main" id="{E290149E-5A3F-4E7C-95D4-008BEA5B944A}"/>
                  </a:ext>
                </a:extLst>
              </p14:cNvPr>
              <p14:cNvContentPartPr/>
              <p14:nvPr/>
            </p14:nvContentPartPr>
            <p14:xfrm>
              <a:off x="2693125" y="3510111"/>
              <a:ext cx="360" cy="360"/>
            </p14:xfrm>
          </p:contentPart>
        </mc:Choice>
        <mc:Fallback xmlns="">
          <p:pic>
            <p:nvPicPr>
              <p:cNvPr id="17" name="Inkt 16">
                <a:extLst>
                  <a:ext uri="{FF2B5EF4-FFF2-40B4-BE49-F238E27FC236}">
                    <a16:creationId xmlns:a16="http://schemas.microsoft.com/office/drawing/2014/main" id="{E290149E-5A3F-4E7C-95D4-008BEA5B944A}"/>
                  </a:ext>
                </a:extLst>
              </p:cNvPr>
              <p:cNvPicPr/>
              <p:nvPr/>
            </p:nvPicPr>
            <p:blipFill>
              <a:blip r:embed="rId4"/>
              <a:stretch>
                <a:fillRect/>
              </a:stretch>
            </p:blipFill>
            <p:spPr>
              <a:xfrm>
                <a:off x="2684125" y="3501111"/>
                <a:ext cx="18000" cy="18000"/>
              </a:xfrm>
              <a:prstGeom prst="rect">
                <a:avLst/>
              </a:prstGeom>
            </p:spPr>
          </p:pic>
        </mc:Fallback>
      </mc:AlternateContent>
      <p:sp>
        <p:nvSpPr>
          <p:cNvPr id="13" name="Trapezium 12">
            <a:extLst>
              <a:ext uri="{FF2B5EF4-FFF2-40B4-BE49-F238E27FC236}">
                <a16:creationId xmlns:a16="http://schemas.microsoft.com/office/drawing/2014/main" id="{717793A2-AF72-73AE-D6D8-2BE8544E439D}"/>
              </a:ext>
            </a:extLst>
          </p:cNvPr>
          <p:cNvSpPr/>
          <p:nvPr/>
        </p:nvSpPr>
        <p:spPr>
          <a:xfrm>
            <a:off x="846643" y="4599390"/>
            <a:ext cx="5409138" cy="1291421"/>
          </a:xfrm>
          <a:prstGeom prst="trapezoid">
            <a:avLst>
              <a:gd name="adj" fmla="val 54211"/>
            </a:avLst>
          </a:prstGeom>
          <a:gradFill flip="none" rotWithShape="1">
            <a:gsLst>
              <a:gs pos="0">
                <a:srgbClr val="727A62">
                  <a:tint val="66000"/>
                  <a:satMod val="160000"/>
                </a:srgbClr>
              </a:gs>
              <a:gs pos="50000">
                <a:srgbClr val="727A62">
                  <a:tint val="44500"/>
                  <a:satMod val="160000"/>
                </a:srgbClr>
              </a:gs>
              <a:gs pos="100000">
                <a:srgbClr val="727A62">
                  <a:tint val="23500"/>
                  <a:satMod val="160000"/>
                </a:srgbClr>
              </a:gs>
            </a:gsLst>
            <a:lin ang="54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5" name="Trapezium 14">
            <a:extLst>
              <a:ext uri="{FF2B5EF4-FFF2-40B4-BE49-F238E27FC236}">
                <a16:creationId xmlns:a16="http://schemas.microsoft.com/office/drawing/2014/main" id="{6B1310A4-6BA8-6518-B57B-5976570E957F}"/>
              </a:ext>
            </a:extLst>
          </p:cNvPr>
          <p:cNvSpPr/>
          <p:nvPr/>
        </p:nvSpPr>
        <p:spPr>
          <a:xfrm>
            <a:off x="1665238" y="3065196"/>
            <a:ext cx="3788112" cy="1291421"/>
          </a:xfrm>
          <a:prstGeom prst="trapezoid">
            <a:avLst>
              <a:gd name="adj" fmla="val 54211"/>
            </a:avLst>
          </a:prstGeom>
          <a:gradFill flip="none" rotWithShape="1">
            <a:gsLst>
              <a:gs pos="0">
                <a:srgbClr val="727A62">
                  <a:tint val="66000"/>
                  <a:satMod val="160000"/>
                </a:srgbClr>
              </a:gs>
              <a:gs pos="50000">
                <a:srgbClr val="727A62">
                  <a:tint val="44500"/>
                  <a:satMod val="160000"/>
                </a:srgbClr>
              </a:gs>
              <a:gs pos="100000">
                <a:srgbClr val="727A62">
                  <a:tint val="23500"/>
                  <a:satMod val="160000"/>
                </a:srgbClr>
              </a:gs>
            </a:gsLst>
            <a:lin ang="108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5" name="Gelijkbenige driehoek 24">
            <a:extLst>
              <a:ext uri="{FF2B5EF4-FFF2-40B4-BE49-F238E27FC236}">
                <a16:creationId xmlns:a16="http://schemas.microsoft.com/office/drawing/2014/main" id="{F724A026-8423-6F4C-6D90-059A7516A46F}"/>
              </a:ext>
            </a:extLst>
          </p:cNvPr>
          <p:cNvSpPr/>
          <p:nvPr/>
        </p:nvSpPr>
        <p:spPr>
          <a:xfrm>
            <a:off x="2502891" y="1258295"/>
            <a:ext cx="2090771" cy="1509633"/>
          </a:xfrm>
          <a:prstGeom prst="triangle">
            <a:avLst/>
          </a:prstGeom>
          <a:gradFill flip="none" rotWithShape="1">
            <a:gsLst>
              <a:gs pos="0">
                <a:srgbClr val="727A62">
                  <a:tint val="66000"/>
                  <a:satMod val="160000"/>
                </a:srgbClr>
              </a:gs>
              <a:gs pos="50000">
                <a:srgbClr val="727A62">
                  <a:tint val="44500"/>
                  <a:satMod val="160000"/>
                </a:srgbClr>
              </a:gs>
              <a:gs pos="100000">
                <a:srgbClr val="727A62">
                  <a:tint val="23500"/>
                  <a:satMod val="160000"/>
                </a:srgbClr>
              </a:gs>
            </a:gsLst>
            <a:lin ang="135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Tekstvak 28">
            <a:extLst>
              <a:ext uri="{FF2B5EF4-FFF2-40B4-BE49-F238E27FC236}">
                <a16:creationId xmlns:a16="http://schemas.microsoft.com/office/drawing/2014/main" id="{C0B09D53-CA43-4417-E656-936642143BE4}"/>
              </a:ext>
            </a:extLst>
          </p:cNvPr>
          <p:cNvSpPr txBox="1"/>
          <p:nvPr/>
        </p:nvSpPr>
        <p:spPr>
          <a:xfrm>
            <a:off x="2434728" y="4836904"/>
            <a:ext cx="3503725" cy="338554"/>
          </a:xfrm>
          <a:prstGeom prst="rect">
            <a:avLst/>
          </a:prstGeom>
          <a:noFill/>
        </p:spPr>
        <p:txBody>
          <a:bodyPr wrap="square" rtlCol="0">
            <a:spAutoFit/>
          </a:bodyPr>
          <a:lstStyle/>
          <a:p>
            <a:r>
              <a:rPr lang="nl-NL" sz="1600" dirty="0"/>
              <a:t>Operationeel (0 – 1 jaar)</a:t>
            </a:r>
          </a:p>
        </p:txBody>
      </p:sp>
      <p:cxnSp>
        <p:nvCxnSpPr>
          <p:cNvPr id="31" name="Rechte verbindingslijn 30">
            <a:extLst>
              <a:ext uri="{FF2B5EF4-FFF2-40B4-BE49-F238E27FC236}">
                <a16:creationId xmlns:a16="http://schemas.microsoft.com/office/drawing/2014/main" id="{98EFC16D-4381-4DED-0FE0-3C013F12FD02}"/>
              </a:ext>
            </a:extLst>
          </p:cNvPr>
          <p:cNvCxnSpPr/>
          <p:nvPr/>
        </p:nvCxnSpPr>
        <p:spPr>
          <a:xfrm>
            <a:off x="2050661" y="5263277"/>
            <a:ext cx="3216925" cy="0"/>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33" name="Rechte verbindingslijn met pijl 32">
            <a:extLst>
              <a:ext uri="{FF2B5EF4-FFF2-40B4-BE49-F238E27FC236}">
                <a16:creationId xmlns:a16="http://schemas.microsoft.com/office/drawing/2014/main" id="{DF0270E7-8DDA-2356-24D8-8B5A47E900E6}"/>
              </a:ext>
            </a:extLst>
          </p:cNvPr>
          <p:cNvCxnSpPr>
            <a:cxnSpLocks/>
          </p:cNvCxnSpPr>
          <p:nvPr/>
        </p:nvCxnSpPr>
        <p:spPr>
          <a:xfrm>
            <a:off x="5154094" y="5263277"/>
            <a:ext cx="2689772" cy="0"/>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35" name="Tekstvak 34">
            <a:extLst>
              <a:ext uri="{FF2B5EF4-FFF2-40B4-BE49-F238E27FC236}">
                <a16:creationId xmlns:a16="http://schemas.microsoft.com/office/drawing/2014/main" id="{218B0DF0-38C1-C47E-CF4F-F4C8216B1B3E}"/>
              </a:ext>
            </a:extLst>
          </p:cNvPr>
          <p:cNvSpPr txBox="1"/>
          <p:nvPr/>
        </p:nvSpPr>
        <p:spPr>
          <a:xfrm>
            <a:off x="6275700" y="4831373"/>
            <a:ext cx="2849418" cy="1815882"/>
          </a:xfrm>
          <a:prstGeom prst="rect">
            <a:avLst/>
          </a:prstGeom>
          <a:noFill/>
        </p:spPr>
        <p:txBody>
          <a:bodyPr wrap="square">
            <a:spAutoFit/>
          </a:bodyPr>
          <a:lstStyle/>
          <a:p>
            <a:pPr>
              <a:defRPr/>
            </a:pPr>
            <a:r>
              <a:rPr lang="nl-NL" sz="1600" b="1" dirty="0">
                <a:solidFill>
                  <a:prstClr val="black"/>
                </a:solidFill>
              </a:rPr>
              <a:t>VAKMAN</a:t>
            </a:r>
            <a:br>
              <a:rPr lang="nl-NL" sz="1600" b="1" dirty="0">
                <a:solidFill>
                  <a:prstClr val="black"/>
                </a:solidFill>
              </a:rPr>
            </a:br>
            <a:endParaRPr lang="nl-NL" sz="1600" b="1" dirty="0">
              <a:solidFill>
                <a:prstClr val="black"/>
              </a:solidFill>
            </a:endParaRPr>
          </a:p>
          <a:p>
            <a:pPr marL="285750" indent="-285750">
              <a:buFont typeface="Wingdings" panose="05000000000000000000" pitchFamily="2" charset="2"/>
              <a:buChar char="§"/>
              <a:defRPr/>
            </a:pPr>
            <a:r>
              <a:rPr lang="nl-NL" sz="1600" dirty="0">
                <a:solidFill>
                  <a:prstClr val="black"/>
                </a:solidFill>
              </a:rPr>
              <a:t>Dagelijkse taken</a:t>
            </a:r>
          </a:p>
          <a:p>
            <a:pPr marL="285750" indent="-285750">
              <a:buFont typeface="Wingdings" panose="05000000000000000000" pitchFamily="2" charset="2"/>
              <a:buChar char="§"/>
              <a:defRPr/>
            </a:pPr>
            <a:r>
              <a:rPr lang="nl-NL" sz="1600" dirty="0">
                <a:solidFill>
                  <a:prstClr val="black"/>
                </a:solidFill>
              </a:rPr>
              <a:t>Productieproces</a:t>
            </a:r>
          </a:p>
          <a:p>
            <a:pPr marL="285750" indent="-285750">
              <a:buFont typeface="Wingdings" panose="05000000000000000000" pitchFamily="2" charset="2"/>
              <a:buChar char="§"/>
              <a:defRPr/>
            </a:pPr>
            <a:r>
              <a:rPr lang="nl-NL" sz="1600" dirty="0">
                <a:solidFill>
                  <a:prstClr val="black"/>
                </a:solidFill>
              </a:rPr>
              <a:t>Werkroosters</a:t>
            </a:r>
          </a:p>
          <a:p>
            <a:pPr marL="285750" indent="-285750">
              <a:buFont typeface="Wingdings" panose="05000000000000000000" pitchFamily="2" charset="2"/>
              <a:buChar char="§"/>
              <a:defRPr/>
            </a:pPr>
            <a:r>
              <a:rPr lang="nl-NL" sz="1600" dirty="0">
                <a:solidFill>
                  <a:prstClr val="black"/>
                </a:solidFill>
              </a:rPr>
              <a:t>Voorraadbeheer</a:t>
            </a:r>
          </a:p>
          <a:p>
            <a:pPr marL="285750" indent="-285750">
              <a:buFont typeface="Wingdings" panose="05000000000000000000" pitchFamily="2" charset="2"/>
              <a:buChar char="§"/>
              <a:defRPr/>
            </a:pPr>
            <a:r>
              <a:rPr lang="nl-NL" sz="1600" dirty="0">
                <a:solidFill>
                  <a:prstClr val="black"/>
                </a:solidFill>
              </a:rPr>
              <a:t>Administratie</a:t>
            </a:r>
          </a:p>
        </p:txBody>
      </p:sp>
      <p:cxnSp>
        <p:nvCxnSpPr>
          <p:cNvPr id="36" name="Rechte verbindingslijn 35">
            <a:extLst>
              <a:ext uri="{FF2B5EF4-FFF2-40B4-BE49-F238E27FC236}">
                <a16:creationId xmlns:a16="http://schemas.microsoft.com/office/drawing/2014/main" id="{93C18058-ACF9-BDE8-0BCE-6F571E7EFB5F}"/>
              </a:ext>
            </a:extLst>
          </p:cNvPr>
          <p:cNvCxnSpPr>
            <a:cxnSpLocks/>
          </p:cNvCxnSpPr>
          <p:nvPr/>
        </p:nvCxnSpPr>
        <p:spPr>
          <a:xfrm>
            <a:off x="2329575" y="3761279"/>
            <a:ext cx="2525177" cy="26657"/>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8" name="Tekstvak 37">
            <a:extLst>
              <a:ext uri="{FF2B5EF4-FFF2-40B4-BE49-F238E27FC236}">
                <a16:creationId xmlns:a16="http://schemas.microsoft.com/office/drawing/2014/main" id="{D895B78A-3DCB-1473-F293-09BD848028D9}"/>
              </a:ext>
            </a:extLst>
          </p:cNvPr>
          <p:cNvSpPr txBox="1"/>
          <p:nvPr/>
        </p:nvSpPr>
        <p:spPr>
          <a:xfrm>
            <a:off x="2513907" y="3324015"/>
            <a:ext cx="3503725" cy="338554"/>
          </a:xfrm>
          <a:prstGeom prst="rect">
            <a:avLst/>
          </a:prstGeom>
          <a:noFill/>
        </p:spPr>
        <p:txBody>
          <a:bodyPr wrap="square" rtlCol="0">
            <a:spAutoFit/>
          </a:bodyPr>
          <a:lstStyle/>
          <a:p>
            <a:r>
              <a:rPr lang="nl-NL" sz="1600" dirty="0" err="1"/>
              <a:t>Taktisch</a:t>
            </a:r>
            <a:r>
              <a:rPr lang="nl-NL" sz="1600" dirty="0"/>
              <a:t> (1 – 2 jaar)</a:t>
            </a:r>
          </a:p>
        </p:txBody>
      </p:sp>
      <p:cxnSp>
        <p:nvCxnSpPr>
          <p:cNvPr id="39" name="Rechte verbindingslijn met pijl 38">
            <a:extLst>
              <a:ext uri="{FF2B5EF4-FFF2-40B4-BE49-F238E27FC236}">
                <a16:creationId xmlns:a16="http://schemas.microsoft.com/office/drawing/2014/main" id="{ECA5E0E4-12AC-DFF6-F14C-EBF0F905BD30}"/>
              </a:ext>
            </a:extLst>
          </p:cNvPr>
          <p:cNvCxnSpPr>
            <a:cxnSpLocks/>
          </p:cNvCxnSpPr>
          <p:nvPr/>
        </p:nvCxnSpPr>
        <p:spPr>
          <a:xfrm>
            <a:off x="4604679" y="3784132"/>
            <a:ext cx="5192942" cy="13329"/>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41" name="Tekstvak 40">
            <a:extLst>
              <a:ext uri="{FF2B5EF4-FFF2-40B4-BE49-F238E27FC236}">
                <a16:creationId xmlns:a16="http://schemas.microsoft.com/office/drawing/2014/main" id="{CCD523FA-CEEF-CEEE-285B-094951DBC6B3}"/>
              </a:ext>
            </a:extLst>
          </p:cNvPr>
          <p:cNvSpPr txBox="1"/>
          <p:nvPr/>
        </p:nvSpPr>
        <p:spPr>
          <a:xfrm>
            <a:off x="8181113" y="3392870"/>
            <a:ext cx="2849418" cy="2062103"/>
          </a:xfrm>
          <a:prstGeom prst="rect">
            <a:avLst/>
          </a:prstGeom>
          <a:noFill/>
        </p:spPr>
        <p:txBody>
          <a:bodyPr wrap="square">
            <a:spAutoFit/>
          </a:bodyPr>
          <a:lstStyle/>
          <a:p>
            <a:pPr>
              <a:defRPr/>
            </a:pPr>
            <a:r>
              <a:rPr lang="nl-NL" sz="1600" b="1" dirty="0">
                <a:solidFill>
                  <a:prstClr val="black"/>
                </a:solidFill>
              </a:rPr>
              <a:t>MANAGER</a:t>
            </a:r>
            <a:br>
              <a:rPr lang="nl-NL" sz="1600" b="1" dirty="0">
                <a:solidFill>
                  <a:prstClr val="black"/>
                </a:solidFill>
              </a:rPr>
            </a:br>
            <a:endParaRPr lang="nl-NL" sz="1600" b="1" dirty="0">
              <a:solidFill>
                <a:prstClr val="black"/>
              </a:solidFill>
            </a:endParaRPr>
          </a:p>
          <a:p>
            <a:pPr marL="285750" indent="-285750">
              <a:buFont typeface="Wingdings" panose="05000000000000000000" pitchFamily="2" charset="2"/>
              <a:buChar char="§"/>
              <a:defRPr/>
            </a:pPr>
            <a:r>
              <a:rPr lang="nl-NL" sz="1600" dirty="0">
                <a:solidFill>
                  <a:prstClr val="black"/>
                </a:solidFill>
              </a:rPr>
              <a:t>Businessplan</a:t>
            </a:r>
          </a:p>
          <a:p>
            <a:pPr marL="285750" indent="-285750">
              <a:buFont typeface="Wingdings" panose="05000000000000000000" pitchFamily="2" charset="2"/>
              <a:buChar char="§"/>
              <a:defRPr/>
            </a:pPr>
            <a:r>
              <a:rPr lang="nl-NL" sz="1600" dirty="0">
                <a:solidFill>
                  <a:prstClr val="black"/>
                </a:solidFill>
              </a:rPr>
              <a:t>Marketingstrategie</a:t>
            </a:r>
          </a:p>
          <a:p>
            <a:pPr marL="285750" indent="-285750">
              <a:buFont typeface="Wingdings" panose="05000000000000000000" pitchFamily="2" charset="2"/>
              <a:buChar char="§"/>
              <a:defRPr/>
            </a:pPr>
            <a:r>
              <a:rPr lang="nl-NL" sz="1600" dirty="0">
                <a:solidFill>
                  <a:prstClr val="black"/>
                </a:solidFill>
              </a:rPr>
              <a:t>Operationeel plan</a:t>
            </a:r>
          </a:p>
          <a:p>
            <a:pPr marL="285750" indent="-285750">
              <a:buFont typeface="Wingdings" panose="05000000000000000000" pitchFamily="2" charset="2"/>
              <a:buChar char="§"/>
              <a:defRPr/>
            </a:pPr>
            <a:r>
              <a:rPr lang="nl-NL" sz="1600" dirty="0">
                <a:solidFill>
                  <a:prstClr val="black"/>
                </a:solidFill>
              </a:rPr>
              <a:t>Budgettering</a:t>
            </a:r>
          </a:p>
          <a:p>
            <a:pPr marL="285750" indent="-285750">
              <a:buFont typeface="Wingdings" panose="05000000000000000000" pitchFamily="2" charset="2"/>
              <a:buChar char="§"/>
              <a:defRPr/>
            </a:pPr>
            <a:r>
              <a:rPr lang="nl-NL" sz="1600" dirty="0">
                <a:solidFill>
                  <a:prstClr val="black"/>
                </a:solidFill>
              </a:rPr>
              <a:t>Klantrelaties</a:t>
            </a:r>
          </a:p>
          <a:p>
            <a:pPr marL="285750" indent="-285750">
              <a:buFont typeface="Wingdings" panose="05000000000000000000" pitchFamily="2" charset="2"/>
              <a:buChar char="§"/>
              <a:defRPr/>
            </a:pPr>
            <a:r>
              <a:rPr lang="nl-NL" sz="1600" dirty="0">
                <a:solidFill>
                  <a:prstClr val="black"/>
                </a:solidFill>
              </a:rPr>
              <a:t>Leveranciersbeheer</a:t>
            </a:r>
          </a:p>
        </p:txBody>
      </p:sp>
      <p:cxnSp>
        <p:nvCxnSpPr>
          <p:cNvPr id="42" name="Rechte verbindingslijn 41">
            <a:extLst>
              <a:ext uri="{FF2B5EF4-FFF2-40B4-BE49-F238E27FC236}">
                <a16:creationId xmlns:a16="http://schemas.microsoft.com/office/drawing/2014/main" id="{241C2B04-1334-C286-C535-06611DA8FEA9}"/>
              </a:ext>
            </a:extLst>
          </p:cNvPr>
          <p:cNvCxnSpPr>
            <a:cxnSpLocks/>
          </p:cNvCxnSpPr>
          <p:nvPr/>
        </p:nvCxnSpPr>
        <p:spPr>
          <a:xfrm>
            <a:off x="3028278" y="2117515"/>
            <a:ext cx="930536"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44" name="Tekstvak 43">
            <a:extLst>
              <a:ext uri="{FF2B5EF4-FFF2-40B4-BE49-F238E27FC236}">
                <a16:creationId xmlns:a16="http://schemas.microsoft.com/office/drawing/2014/main" id="{915DF2D7-BD25-F481-EB7E-F6998AD108E2}"/>
              </a:ext>
            </a:extLst>
          </p:cNvPr>
          <p:cNvSpPr txBox="1"/>
          <p:nvPr/>
        </p:nvSpPr>
        <p:spPr>
          <a:xfrm>
            <a:off x="2592275" y="1618318"/>
            <a:ext cx="3503725" cy="338554"/>
          </a:xfrm>
          <a:prstGeom prst="rect">
            <a:avLst/>
          </a:prstGeom>
          <a:noFill/>
        </p:spPr>
        <p:txBody>
          <a:bodyPr wrap="square" rtlCol="0">
            <a:spAutoFit/>
          </a:bodyPr>
          <a:lstStyle/>
          <a:p>
            <a:r>
              <a:rPr lang="nl-NL" sz="1600" dirty="0"/>
              <a:t>Strategisch (2 – 5 jaar)</a:t>
            </a:r>
          </a:p>
        </p:txBody>
      </p:sp>
      <p:cxnSp>
        <p:nvCxnSpPr>
          <p:cNvPr id="45" name="Rechte verbindingslijn met pijl 44">
            <a:extLst>
              <a:ext uri="{FF2B5EF4-FFF2-40B4-BE49-F238E27FC236}">
                <a16:creationId xmlns:a16="http://schemas.microsoft.com/office/drawing/2014/main" id="{408A741A-294B-0790-C355-03B140751166}"/>
              </a:ext>
            </a:extLst>
          </p:cNvPr>
          <p:cNvCxnSpPr>
            <a:cxnSpLocks/>
          </p:cNvCxnSpPr>
          <p:nvPr/>
        </p:nvCxnSpPr>
        <p:spPr>
          <a:xfrm>
            <a:off x="3829050" y="2115067"/>
            <a:ext cx="6940585" cy="0"/>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46" name="Tekstvak 45">
            <a:extLst>
              <a:ext uri="{FF2B5EF4-FFF2-40B4-BE49-F238E27FC236}">
                <a16:creationId xmlns:a16="http://schemas.microsoft.com/office/drawing/2014/main" id="{7292D13B-C67F-5330-FBC7-20E7DD836D41}"/>
              </a:ext>
            </a:extLst>
          </p:cNvPr>
          <p:cNvSpPr txBox="1"/>
          <p:nvPr/>
        </p:nvSpPr>
        <p:spPr>
          <a:xfrm>
            <a:off x="9268575" y="1685281"/>
            <a:ext cx="2849418" cy="1815882"/>
          </a:xfrm>
          <a:prstGeom prst="rect">
            <a:avLst/>
          </a:prstGeom>
          <a:noFill/>
        </p:spPr>
        <p:txBody>
          <a:bodyPr wrap="square">
            <a:spAutoFit/>
          </a:bodyPr>
          <a:lstStyle/>
          <a:p>
            <a:pPr>
              <a:defRPr/>
            </a:pPr>
            <a:r>
              <a:rPr lang="nl-NL" sz="1600" b="1" dirty="0">
                <a:solidFill>
                  <a:prstClr val="black"/>
                </a:solidFill>
              </a:rPr>
              <a:t>DIRECTEUR</a:t>
            </a:r>
            <a:br>
              <a:rPr lang="nl-NL" sz="1600" b="1" dirty="0">
                <a:solidFill>
                  <a:prstClr val="black"/>
                </a:solidFill>
              </a:rPr>
            </a:br>
            <a:endParaRPr lang="nl-NL" sz="1600" b="1" dirty="0">
              <a:solidFill>
                <a:prstClr val="black"/>
              </a:solidFill>
            </a:endParaRPr>
          </a:p>
          <a:p>
            <a:pPr marL="285750" indent="-285750">
              <a:buFont typeface="Wingdings" panose="05000000000000000000" pitchFamily="2" charset="2"/>
              <a:buChar char="§"/>
              <a:defRPr/>
            </a:pPr>
            <a:r>
              <a:rPr lang="nl-NL" sz="1600" dirty="0">
                <a:solidFill>
                  <a:prstClr val="black"/>
                </a:solidFill>
              </a:rPr>
              <a:t>Visie/ Missie</a:t>
            </a:r>
          </a:p>
          <a:p>
            <a:pPr marL="285750" indent="-285750">
              <a:buFont typeface="Wingdings" panose="05000000000000000000" pitchFamily="2" charset="2"/>
              <a:buChar char="§"/>
              <a:defRPr/>
            </a:pPr>
            <a:r>
              <a:rPr lang="nl-NL" sz="1600" dirty="0">
                <a:solidFill>
                  <a:prstClr val="black"/>
                </a:solidFill>
              </a:rPr>
              <a:t>Langetermijndoelen</a:t>
            </a:r>
          </a:p>
          <a:p>
            <a:pPr marL="285750" indent="-285750">
              <a:buFont typeface="Wingdings" panose="05000000000000000000" pitchFamily="2" charset="2"/>
              <a:buChar char="§"/>
              <a:defRPr/>
            </a:pPr>
            <a:r>
              <a:rPr lang="nl-NL" sz="1600" dirty="0">
                <a:solidFill>
                  <a:prstClr val="black"/>
                </a:solidFill>
              </a:rPr>
              <a:t>Omgeving/ Marktanalyse</a:t>
            </a:r>
          </a:p>
          <a:p>
            <a:pPr marL="285750" indent="-285750">
              <a:buFont typeface="Wingdings" panose="05000000000000000000" pitchFamily="2" charset="2"/>
              <a:buChar char="§"/>
              <a:defRPr/>
            </a:pPr>
            <a:r>
              <a:rPr lang="nl-NL" sz="1600" dirty="0">
                <a:solidFill>
                  <a:prstClr val="black"/>
                </a:solidFill>
              </a:rPr>
              <a:t>Groeistrategie</a:t>
            </a:r>
          </a:p>
          <a:p>
            <a:pPr marL="285750" indent="-285750">
              <a:buFont typeface="Wingdings" panose="05000000000000000000" pitchFamily="2" charset="2"/>
              <a:buChar char="§"/>
              <a:defRPr/>
            </a:pPr>
            <a:r>
              <a:rPr lang="nl-NL" sz="1600" dirty="0">
                <a:solidFill>
                  <a:prstClr val="black"/>
                </a:solidFill>
              </a:rPr>
              <a:t>Innovatie</a:t>
            </a:r>
          </a:p>
        </p:txBody>
      </p:sp>
    </p:spTree>
    <p:extLst>
      <p:ext uri="{BB962C8B-B14F-4D97-AF65-F5344CB8AC3E}">
        <p14:creationId xmlns:p14="http://schemas.microsoft.com/office/powerpoint/2010/main" val="2628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left)">
                                      <p:cBhvr>
                                        <p:cTn id="35" dur="500"/>
                                        <p:tgtEl>
                                          <p:spTgt spid="36"/>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childTnLst>
                          </p:cTn>
                        </p:par>
                        <p:par>
                          <p:cTn id="40" fill="hold">
                            <p:stCondLst>
                              <p:cond delay="5000"/>
                            </p:stCondLst>
                            <p:childTnLst>
                              <p:par>
                                <p:cTn id="41" presetID="22" presetClass="entr" presetSubtype="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left)">
                                      <p:cBhvr>
                                        <p:cTn id="43" dur="500"/>
                                        <p:tgtEl>
                                          <p:spTgt spid="39"/>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down)">
                                      <p:cBhvr>
                                        <p:cTn id="51" dur="500"/>
                                        <p:tgtEl>
                                          <p:spTgt spid="27"/>
                                        </p:tgtEl>
                                      </p:cBhvr>
                                    </p:animEffect>
                                  </p:childTnLst>
                                </p:cTn>
                              </p:par>
                            </p:childTnLst>
                          </p:cTn>
                        </p:par>
                        <p:par>
                          <p:cTn id="52" fill="hold">
                            <p:stCondLst>
                              <p:cond delay="6500"/>
                            </p:stCondLst>
                            <p:childTnLst>
                              <p:par>
                                <p:cTn id="53" presetID="22" presetClass="entr" presetSubtype="4"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down)">
                                      <p:cBhvr>
                                        <p:cTn id="55" dur="500"/>
                                        <p:tgtEl>
                                          <p:spTgt spid="25"/>
                                        </p:tgtEl>
                                      </p:cBhvr>
                                    </p:animEffect>
                                  </p:childTnLst>
                                </p:cTn>
                              </p:par>
                            </p:childTnLst>
                          </p:cTn>
                        </p:par>
                        <p:par>
                          <p:cTn id="56" fill="hold">
                            <p:stCondLst>
                              <p:cond delay="7000"/>
                            </p:stCondLst>
                            <p:childTnLst>
                              <p:par>
                                <p:cTn id="57" presetID="22" presetClass="entr" presetSubtype="8" fill="hold" nodeType="after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wipe(left)">
                                      <p:cBhvr>
                                        <p:cTn id="59" dur="500"/>
                                        <p:tgtEl>
                                          <p:spTgt spid="42"/>
                                        </p:tgtEl>
                                      </p:cBhvr>
                                    </p:animEffect>
                                  </p:childTnLst>
                                </p:cTn>
                              </p:par>
                            </p:childTnLst>
                          </p:cTn>
                        </p:par>
                        <p:par>
                          <p:cTn id="60" fill="hold">
                            <p:stCondLst>
                              <p:cond delay="7500"/>
                            </p:stCondLst>
                            <p:childTnLst>
                              <p:par>
                                <p:cTn id="61" presetID="10" presetClass="entr" presetSubtype="0"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fade">
                                      <p:cBhvr>
                                        <p:cTn id="63" dur="500"/>
                                        <p:tgtEl>
                                          <p:spTgt spid="44"/>
                                        </p:tgtEl>
                                      </p:cBhvr>
                                    </p:animEffect>
                                  </p:childTnLst>
                                </p:cTn>
                              </p:par>
                            </p:childTnLst>
                          </p:cTn>
                        </p:par>
                        <p:par>
                          <p:cTn id="64" fill="hold">
                            <p:stCondLst>
                              <p:cond delay="8000"/>
                            </p:stCondLst>
                            <p:childTnLst>
                              <p:par>
                                <p:cTn id="65" presetID="22" presetClass="entr" presetSubtype="8" fill="hold"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500"/>
                                        <p:tgtEl>
                                          <p:spTgt spid="45"/>
                                        </p:tgtEl>
                                      </p:cBhvr>
                                    </p:animEffect>
                                  </p:childTnLst>
                                </p:cTn>
                              </p:par>
                            </p:childTnLst>
                          </p:cTn>
                        </p:par>
                        <p:par>
                          <p:cTn id="68" fill="hold">
                            <p:stCondLst>
                              <p:cond delay="8500"/>
                            </p:stCondLst>
                            <p:childTnLst>
                              <p:par>
                                <p:cTn id="69" presetID="1" presetClass="entr" presetSubtype="0" fill="hold" grpId="0" nodeType="afterEffect">
                                  <p:stCondLst>
                                    <p:cond delay="0"/>
                                  </p:stCondLst>
                                  <p:childTnLst>
                                    <p:set>
                                      <p:cBhvr>
                                        <p:cTn id="7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6" grpId="0" animBg="1"/>
      <p:bldP spid="13" grpId="0" animBg="1"/>
      <p:bldP spid="15" grpId="0" animBg="1"/>
      <p:bldP spid="25" grpId="0" animBg="1"/>
      <p:bldP spid="29" grpId="0"/>
      <p:bldP spid="35" grpId="0"/>
      <p:bldP spid="38" grpId="0"/>
      <p:bldP spid="41" grpId="0"/>
      <p:bldP spid="44" grpId="0"/>
      <p:bldP spid="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757745CF-96DD-4263-A2FE-3F725C94539A}"/>
              </a:ext>
            </a:extLst>
          </p:cNvPr>
          <p:cNvPicPr>
            <a:picLocks noChangeAspect="1"/>
          </p:cNvPicPr>
          <p:nvPr/>
        </p:nvPicPr>
        <p:blipFill rotWithShape="1">
          <a:blip r:embed="rId3">
            <a:extLst>
              <a:ext uri="{28A0092B-C50C-407E-A947-70E740481C1C}">
                <a14:useLocalDpi xmlns:a14="http://schemas.microsoft.com/office/drawing/2010/main" val="0"/>
              </a:ext>
            </a:extLst>
          </a:blip>
          <a:srcRect l="38912"/>
          <a:stretch/>
        </p:blipFill>
        <p:spPr>
          <a:xfrm>
            <a:off x="11027197" y="53392"/>
            <a:ext cx="896454" cy="1015012"/>
          </a:xfrm>
          <a:prstGeom prst="rect">
            <a:avLst/>
          </a:prstGeom>
        </p:spPr>
      </p:pic>
      <p:pic>
        <p:nvPicPr>
          <p:cNvPr id="5" name="Afbeelding 4">
            <a:extLst>
              <a:ext uri="{FF2B5EF4-FFF2-40B4-BE49-F238E27FC236}">
                <a16:creationId xmlns:a16="http://schemas.microsoft.com/office/drawing/2014/main" id="{3B0D42DD-0432-4DD3-898F-B2216AB1F3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89356" y="4934835"/>
            <a:ext cx="564123" cy="1803483"/>
          </a:xfrm>
          <a:prstGeom prst="rect">
            <a:avLst/>
          </a:prstGeom>
        </p:spPr>
      </p:pic>
      <p:pic>
        <p:nvPicPr>
          <p:cNvPr id="9" name="Afbeelding 8">
            <a:extLst>
              <a:ext uri="{FF2B5EF4-FFF2-40B4-BE49-F238E27FC236}">
                <a16:creationId xmlns:a16="http://schemas.microsoft.com/office/drawing/2014/main" id="{5B42815E-F127-4E4D-9C43-B4B8F5848533}"/>
              </a:ext>
            </a:extLst>
          </p:cNvPr>
          <p:cNvPicPr>
            <a:picLocks noChangeAspect="1"/>
          </p:cNvPicPr>
          <p:nvPr/>
        </p:nvPicPr>
        <p:blipFill rotWithShape="1">
          <a:blip r:embed="rId3">
            <a:extLst>
              <a:ext uri="{28A0092B-C50C-407E-A947-70E740481C1C}">
                <a14:useLocalDpi xmlns:a14="http://schemas.microsoft.com/office/drawing/2010/main" val="0"/>
              </a:ext>
            </a:extLst>
          </a:blip>
          <a:srcRect l="38912"/>
          <a:stretch/>
        </p:blipFill>
        <p:spPr>
          <a:xfrm>
            <a:off x="11027197" y="53392"/>
            <a:ext cx="896454" cy="1015012"/>
          </a:xfrm>
          <a:prstGeom prst="rect">
            <a:avLst/>
          </a:prstGeom>
        </p:spPr>
      </p:pic>
      <p:pic>
        <p:nvPicPr>
          <p:cNvPr id="10" name="Afbeelding 9">
            <a:extLst>
              <a:ext uri="{FF2B5EF4-FFF2-40B4-BE49-F238E27FC236}">
                <a16:creationId xmlns:a16="http://schemas.microsoft.com/office/drawing/2014/main" id="{DB57CCF7-B67F-414B-A2C1-B72A332347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89356" y="4934835"/>
            <a:ext cx="564123" cy="1803483"/>
          </a:xfrm>
          <a:prstGeom prst="rect">
            <a:avLst/>
          </a:prstGeom>
        </p:spPr>
      </p:pic>
      <p:sp>
        <p:nvSpPr>
          <p:cNvPr id="98" name="Tekstvak 97">
            <a:extLst>
              <a:ext uri="{FF2B5EF4-FFF2-40B4-BE49-F238E27FC236}">
                <a16:creationId xmlns:a16="http://schemas.microsoft.com/office/drawing/2014/main" id="{4CC695A8-1732-4C6B-8D7B-74CA3CA1C633}"/>
              </a:ext>
            </a:extLst>
          </p:cNvPr>
          <p:cNvSpPr txBox="1"/>
          <p:nvPr/>
        </p:nvSpPr>
        <p:spPr>
          <a:xfrm>
            <a:off x="1170465" y="569203"/>
            <a:ext cx="53496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ONDERNEMERS HEBBEN EEN PLAN</a:t>
            </a:r>
          </a:p>
        </p:txBody>
      </p:sp>
      <p:cxnSp>
        <p:nvCxnSpPr>
          <p:cNvPr id="99" name="Rechte verbindingslijn 98">
            <a:extLst>
              <a:ext uri="{FF2B5EF4-FFF2-40B4-BE49-F238E27FC236}">
                <a16:creationId xmlns:a16="http://schemas.microsoft.com/office/drawing/2014/main" id="{EAB331B4-6709-455B-BE20-CCBCD31DA17B}"/>
              </a:ext>
            </a:extLst>
          </p:cNvPr>
          <p:cNvCxnSpPr>
            <a:cxnSpLocks/>
          </p:cNvCxnSpPr>
          <p:nvPr/>
        </p:nvCxnSpPr>
        <p:spPr>
          <a:xfrm>
            <a:off x="1222097" y="989817"/>
            <a:ext cx="266737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AutoShape 4" descr="House of Control">
            <a:extLst>
              <a:ext uri="{FF2B5EF4-FFF2-40B4-BE49-F238E27FC236}">
                <a16:creationId xmlns:a16="http://schemas.microsoft.com/office/drawing/2014/main" id="{C7FFE849-73F8-4CB4-B961-BA183AE4D04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 name="Diagram 1">
            <a:extLst>
              <a:ext uri="{FF2B5EF4-FFF2-40B4-BE49-F238E27FC236}">
                <a16:creationId xmlns:a16="http://schemas.microsoft.com/office/drawing/2014/main" id="{274E8C2A-87AB-4BCF-8EC6-3AA4534F493A}"/>
              </a:ext>
            </a:extLst>
          </p:cNvPr>
          <p:cNvGraphicFramePr/>
          <p:nvPr>
            <p:extLst>
              <p:ext uri="{D42A27DB-BD31-4B8C-83A1-F6EECF244321}">
                <p14:modId xmlns:p14="http://schemas.microsoft.com/office/powerpoint/2010/main" val="3729158334"/>
              </p:ext>
            </p:extLst>
          </p:nvPr>
        </p:nvGraphicFramePr>
        <p:xfrm>
          <a:off x="268349" y="0"/>
          <a:ext cx="10897398" cy="67383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Afbeelding 6">
            <a:extLst>
              <a:ext uri="{FF2B5EF4-FFF2-40B4-BE49-F238E27FC236}">
                <a16:creationId xmlns:a16="http://schemas.microsoft.com/office/drawing/2014/main" id="{6A59E696-30BB-4460-AFCA-D10407F66A6D}"/>
              </a:ext>
            </a:extLst>
          </p:cNvPr>
          <p:cNvPicPr>
            <a:picLocks noChangeAspect="1"/>
          </p:cNvPicPr>
          <p:nvPr/>
        </p:nvPicPr>
        <p:blipFill rotWithShape="1">
          <a:blip r:embed="rId10"/>
          <a:srcRect r="22223"/>
          <a:stretch/>
        </p:blipFill>
        <p:spPr>
          <a:xfrm>
            <a:off x="9565939" y="1136167"/>
            <a:ext cx="2205478" cy="2140433"/>
          </a:xfrm>
          <a:prstGeom prst="rect">
            <a:avLst/>
          </a:prstGeom>
        </p:spPr>
      </p:pic>
    </p:spTree>
    <p:extLst>
      <p:ext uri="{BB962C8B-B14F-4D97-AF65-F5344CB8AC3E}">
        <p14:creationId xmlns:p14="http://schemas.microsoft.com/office/powerpoint/2010/main" val="38163545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F1C193EF-53B7-4624-AFF4-BC5C1DBB9911}"/>
                                            </p:graphicEl>
                                          </p:spTgt>
                                        </p:tgtEl>
                                        <p:attrNameLst>
                                          <p:attrName>style.visibility</p:attrName>
                                        </p:attrNameLst>
                                      </p:cBhvr>
                                      <p:to>
                                        <p:strVal val="visible"/>
                                      </p:to>
                                    </p:set>
                                    <p:animEffect transition="in" filter="fade">
                                      <p:cBhvr>
                                        <p:cTn id="7" dur="1000"/>
                                        <p:tgtEl>
                                          <p:spTgt spid="2">
                                            <p:graphicEl>
                                              <a:dgm id="{F1C193EF-53B7-4624-AFF4-BC5C1DBB9911}"/>
                                            </p:graphicEl>
                                          </p:spTgt>
                                        </p:tgtEl>
                                      </p:cBhvr>
                                    </p:animEffect>
                                    <p:anim calcmode="lin" valueType="num">
                                      <p:cBhvr>
                                        <p:cTn id="8" dur="1000" fill="hold"/>
                                        <p:tgtEl>
                                          <p:spTgt spid="2">
                                            <p:graphicEl>
                                              <a:dgm id="{F1C193EF-53B7-4624-AFF4-BC5C1DBB9911}"/>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F1C193EF-53B7-4624-AFF4-BC5C1DBB9911}"/>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graphicEl>
                                              <a:dgm id="{80A76062-07DC-46C1-ABD7-CC3DE3D7BA89}"/>
                                            </p:graphicEl>
                                          </p:spTgt>
                                        </p:tgtEl>
                                        <p:attrNameLst>
                                          <p:attrName>style.visibility</p:attrName>
                                        </p:attrNameLst>
                                      </p:cBhvr>
                                      <p:to>
                                        <p:strVal val="visible"/>
                                      </p:to>
                                    </p:set>
                                    <p:animEffect transition="in" filter="fade">
                                      <p:cBhvr>
                                        <p:cTn id="12" dur="1000"/>
                                        <p:tgtEl>
                                          <p:spTgt spid="2">
                                            <p:graphicEl>
                                              <a:dgm id="{80A76062-07DC-46C1-ABD7-CC3DE3D7BA89}"/>
                                            </p:graphicEl>
                                          </p:spTgt>
                                        </p:tgtEl>
                                      </p:cBhvr>
                                    </p:animEffect>
                                    <p:anim calcmode="lin" valueType="num">
                                      <p:cBhvr>
                                        <p:cTn id="13" dur="1000" fill="hold"/>
                                        <p:tgtEl>
                                          <p:spTgt spid="2">
                                            <p:graphicEl>
                                              <a:dgm id="{80A76062-07DC-46C1-ABD7-CC3DE3D7BA89}"/>
                                            </p:graphicEl>
                                          </p:spTgt>
                                        </p:tgtEl>
                                        <p:attrNameLst>
                                          <p:attrName>ppt_x</p:attrName>
                                        </p:attrNameLst>
                                      </p:cBhvr>
                                      <p:tavLst>
                                        <p:tav tm="0">
                                          <p:val>
                                            <p:strVal val="#ppt_x"/>
                                          </p:val>
                                        </p:tav>
                                        <p:tav tm="100000">
                                          <p:val>
                                            <p:strVal val="#ppt_x"/>
                                          </p:val>
                                        </p:tav>
                                      </p:tavLst>
                                    </p:anim>
                                    <p:anim calcmode="lin" valueType="num">
                                      <p:cBhvr>
                                        <p:cTn id="14" dur="1000" fill="hold"/>
                                        <p:tgtEl>
                                          <p:spTgt spid="2">
                                            <p:graphicEl>
                                              <a:dgm id="{80A76062-07DC-46C1-ABD7-CC3DE3D7BA89}"/>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graphicEl>
                                              <a:dgm id="{FA91EF34-8FD9-4037-9040-C900D3A0718E}"/>
                                            </p:graphicEl>
                                          </p:spTgt>
                                        </p:tgtEl>
                                        <p:attrNameLst>
                                          <p:attrName>style.visibility</p:attrName>
                                        </p:attrNameLst>
                                      </p:cBhvr>
                                      <p:to>
                                        <p:strVal val="visible"/>
                                      </p:to>
                                    </p:set>
                                    <p:animEffect transition="in" filter="fade">
                                      <p:cBhvr>
                                        <p:cTn id="17" dur="1000"/>
                                        <p:tgtEl>
                                          <p:spTgt spid="2">
                                            <p:graphicEl>
                                              <a:dgm id="{FA91EF34-8FD9-4037-9040-C900D3A0718E}"/>
                                            </p:graphicEl>
                                          </p:spTgt>
                                        </p:tgtEl>
                                      </p:cBhvr>
                                    </p:animEffect>
                                    <p:anim calcmode="lin" valueType="num">
                                      <p:cBhvr>
                                        <p:cTn id="18" dur="1000" fill="hold"/>
                                        <p:tgtEl>
                                          <p:spTgt spid="2">
                                            <p:graphicEl>
                                              <a:dgm id="{FA91EF34-8FD9-4037-9040-C900D3A0718E}"/>
                                            </p:graphicEl>
                                          </p:spTgt>
                                        </p:tgtEl>
                                        <p:attrNameLst>
                                          <p:attrName>ppt_x</p:attrName>
                                        </p:attrNameLst>
                                      </p:cBhvr>
                                      <p:tavLst>
                                        <p:tav tm="0">
                                          <p:val>
                                            <p:strVal val="#ppt_x"/>
                                          </p:val>
                                        </p:tav>
                                        <p:tav tm="100000">
                                          <p:val>
                                            <p:strVal val="#ppt_x"/>
                                          </p:val>
                                        </p:tav>
                                      </p:tavLst>
                                    </p:anim>
                                    <p:anim calcmode="lin" valueType="num">
                                      <p:cBhvr>
                                        <p:cTn id="19" dur="1000" fill="hold"/>
                                        <p:tgtEl>
                                          <p:spTgt spid="2">
                                            <p:graphicEl>
                                              <a:dgm id="{FA91EF34-8FD9-4037-9040-C900D3A0718E}"/>
                                            </p:graphic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graphicEl>
                                              <a:dgm id="{2B96547D-1ABC-479D-A073-BC75B44A2BF1}"/>
                                            </p:graphicEl>
                                          </p:spTgt>
                                        </p:tgtEl>
                                        <p:attrNameLst>
                                          <p:attrName>style.visibility</p:attrName>
                                        </p:attrNameLst>
                                      </p:cBhvr>
                                      <p:to>
                                        <p:strVal val="visible"/>
                                      </p:to>
                                    </p:set>
                                    <p:animEffect transition="in" filter="fade">
                                      <p:cBhvr>
                                        <p:cTn id="22" dur="1000"/>
                                        <p:tgtEl>
                                          <p:spTgt spid="2">
                                            <p:graphicEl>
                                              <a:dgm id="{2B96547D-1ABC-479D-A073-BC75B44A2BF1}"/>
                                            </p:graphicEl>
                                          </p:spTgt>
                                        </p:tgtEl>
                                      </p:cBhvr>
                                    </p:animEffect>
                                    <p:anim calcmode="lin" valueType="num">
                                      <p:cBhvr>
                                        <p:cTn id="23" dur="1000" fill="hold"/>
                                        <p:tgtEl>
                                          <p:spTgt spid="2">
                                            <p:graphicEl>
                                              <a:dgm id="{2B96547D-1ABC-479D-A073-BC75B44A2BF1}"/>
                                            </p:graphicEl>
                                          </p:spTgt>
                                        </p:tgtEl>
                                        <p:attrNameLst>
                                          <p:attrName>ppt_x</p:attrName>
                                        </p:attrNameLst>
                                      </p:cBhvr>
                                      <p:tavLst>
                                        <p:tav tm="0">
                                          <p:val>
                                            <p:strVal val="#ppt_x"/>
                                          </p:val>
                                        </p:tav>
                                        <p:tav tm="100000">
                                          <p:val>
                                            <p:strVal val="#ppt_x"/>
                                          </p:val>
                                        </p:tav>
                                      </p:tavLst>
                                    </p:anim>
                                    <p:anim calcmode="lin" valueType="num">
                                      <p:cBhvr>
                                        <p:cTn id="24" dur="1000" fill="hold"/>
                                        <p:tgtEl>
                                          <p:spTgt spid="2">
                                            <p:graphicEl>
                                              <a:dgm id="{2B96547D-1ABC-479D-A073-BC75B44A2BF1}"/>
                                            </p:graphic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
                                            <p:graphicEl>
                                              <a:dgm id="{3BD4BD77-DCF5-4EF9-A588-A3914F26534E}"/>
                                            </p:graphicEl>
                                          </p:spTgt>
                                        </p:tgtEl>
                                        <p:attrNameLst>
                                          <p:attrName>style.visibility</p:attrName>
                                        </p:attrNameLst>
                                      </p:cBhvr>
                                      <p:to>
                                        <p:strVal val="visible"/>
                                      </p:to>
                                    </p:set>
                                    <p:animEffect transition="in" filter="fade">
                                      <p:cBhvr>
                                        <p:cTn id="29" dur="1000"/>
                                        <p:tgtEl>
                                          <p:spTgt spid="2">
                                            <p:graphicEl>
                                              <a:dgm id="{3BD4BD77-DCF5-4EF9-A588-A3914F26534E}"/>
                                            </p:graphicEl>
                                          </p:spTgt>
                                        </p:tgtEl>
                                      </p:cBhvr>
                                    </p:animEffect>
                                    <p:anim calcmode="lin" valueType="num">
                                      <p:cBhvr>
                                        <p:cTn id="30" dur="1000" fill="hold"/>
                                        <p:tgtEl>
                                          <p:spTgt spid="2">
                                            <p:graphicEl>
                                              <a:dgm id="{3BD4BD77-DCF5-4EF9-A588-A3914F26534E}"/>
                                            </p:graphicEl>
                                          </p:spTgt>
                                        </p:tgtEl>
                                        <p:attrNameLst>
                                          <p:attrName>ppt_x</p:attrName>
                                        </p:attrNameLst>
                                      </p:cBhvr>
                                      <p:tavLst>
                                        <p:tav tm="0">
                                          <p:val>
                                            <p:strVal val="#ppt_x"/>
                                          </p:val>
                                        </p:tav>
                                        <p:tav tm="100000">
                                          <p:val>
                                            <p:strVal val="#ppt_x"/>
                                          </p:val>
                                        </p:tav>
                                      </p:tavLst>
                                    </p:anim>
                                    <p:anim calcmode="lin" valueType="num">
                                      <p:cBhvr>
                                        <p:cTn id="31" dur="1000" fill="hold"/>
                                        <p:tgtEl>
                                          <p:spTgt spid="2">
                                            <p:graphicEl>
                                              <a:dgm id="{3BD4BD77-DCF5-4EF9-A588-A3914F26534E}"/>
                                            </p:graphic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
                                            <p:graphicEl>
                                              <a:dgm id="{8E5BD395-E82E-4399-BF7F-DB1074D28663}"/>
                                            </p:graphicEl>
                                          </p:spTgt>
                                        </p:tgtEl>
                                        <p:attrNameLst>
                                          <p:attrName>style.visibility</p:attrName>
                                        </p:attrNameLst>
                                      </p:cBhvr>
                                      <p:to>
                                        <p:strVal val="visible"/>
                                      </p:to>
                                    </p:set>
                                    <p:animEffect transition="in" filter="fade">
                                      <p:cBhvr>
                                        <p:cTn id="34" dur="1000"/>
                                        <p:tgtEl>
                                          <p:spTgt spid="2">
                                            <p:graphicEl>
                                              <a:dgm id="{8E5BD395-E82E-4399-BF7F-DB1074D28663}"/>
                                            </p:graphicEl>
                                          </p:spTgt>
                                        </p:tgtEl>
                                      </p:cBhvr>
                                    </p:animEffect>
                                    <p:anim calcmode="lin" valueType="num">
                                      <p:cBhvr>
                                        <p:cTn id="35" dur="1000" fill="hold"/>
                                        <p:tgtEl>
                                          <p:spTgt spid="2">
                                            <p:graphicEl>
                                              <a:dgm id="{8E5BD395-E82E-4399-BF7F-DB1074D28663}"/>
                                            </p:graphicEl>
                                          </p:spTgt>
                                        </p:tgtEl>
                                        <p:attrNameLst>
                                          <p:attrName>ppt_x</p:attrName>
                                        </p:attrNameLst>
                                      </p:cBhvr>
                                      <p:tavLst>
                                        <p:tav tm="0">
                                          <p:val>
                                            <p:strVal val="#ppt_x"/>
                                          </p:val>
                                        </p:tav>
                                        <p:tav tm="100000">
                                          <p:val>
                                            <p:strVal val="#ppt_x"/>
                                          </p:val>
                                        </p:tav>
                                      </p:tavLst>
                                    </p:anim>
                                    <p:anim calcmode="lin" valueType="num">
                                      <p:cBhvr>
                                        <p:cTn id="36" dur="1000" fill="hold"/>
                                        <p:tgtEl>
                                          <p:spTgt spid="2">
                                            <p:graphicEl>
                                              <a:dgm id="{8E5BD395-E82E-4399-BF7F-DB1074D28663}"/>
                                            </p:graphic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
                                            <p:graphicEl>
                                              <a:dgm id="{462AAC70-FDB3-4FD1-897B-44FA9C2447C2}"/>
                                            </p:graphicEl>
                                          </p:spTgt>
                                        </p:tgtEl>
                                        <p:attrNameLst>
                                          <p:attrName>style.visibility</p:attrName>
                                        </p:attrNameLst>
                                      </p:cBhvr>
                                      <p:to>
                                        <p:strVal val="visible"/>
                                      </p:to>
                                    </p:set>
                                    <p:animEffect transition="in" filter="fade">
                                      <p:cBhvr>
                                        <p:cTn id="39" dur="1000"/>
                                        <p:tgtEl>
                                          <p:spTgt spid="2">
                                            <p:graphicEl>
                                              <a:dgm id="{462AAC70-FDB3-4FD1-897B-44FA9C2447C2}"/>
                                            </p:graphicEl>
                                          </p:spTgt>
                                        </p:tgtEl>
                                      </p:cBhvr>
                                    </p:animEffect>
                                    <p:anim calcmode="lin" valueType="num">
                                      <p:cBhvr>
                                        <p:cTn id="40" dur="1000" fill="hold"/>
                                        <p:tgtEl>
                                          <p:spTgt spid="2">
                                            <p:graphicEl>
                                              <a:dgm id="{462AAC70-FDB3-4FD1-897B-44FA9C2447C2}"/>
                                            </p:graphicEl>
                                          </p:spTgt>
                                        </p:tgtEl>
                                        <p:attrNameLst>
                                          <p:attrName>ppt_x</p:attrName>
                                        </p:attrNameLst>
                                      </p:cBhvr>
                                      <p:tavLst>
                                        <p:tav tm="0">
                                          <p:val>
                                            <p:strVal val="#ppt_x"/>
                                          </p:val>
                                        </p:tav>
                                        <p:tav tm="100000">
                                          <p:val>
                                            <p:strVal val="#ppt_x"/>
                                          </p:val>
                                        </p:tav>
                                      </p:tavLst>
                                    </p:anim>
                                    <p:anim calcmode="lin" valueType="num">
                                      <p:cBhvr>
                                        <p:cTn id="41" dur="1000" fill="hold"/>
                                        <p:tgtEl>
                                          <p:spTgt spid="2">
                                            <p:graphicEl>
                                              <a:dgm id="{462AAC70-FDB3-4FD1-897B-44FA9C2447C2}"/>
                                            </p:graphic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
                                            <p:graphicEl>
                                              <a:dgm id="{6B37BE93-7670-48BD-BAED-B8C5F8B80CED}"/>
                                            </p:graphicEl>
                                          </p:spTgt>
                                        </p:tgtEl>
                                        <p:attrNameLst>
                                          <p:attrName>style.visibility</p:attrName>
                                        </p:attrNameLst>
                                      </p:cBhvr>
                                      <p:to>
                                        <p:strVal val="visible"/>
                                      </p:to>
                                    </p:set>
                                    <p:animEffect transition="in" filter="fade">
                                      <p:cBhvr>
                                        <p:cTn id="44" dur="1000"/>
                                        <p:tgtEl>
                                          <p:spTgt spid="2">
                                            <p:graphicEl>
                                              <a:dgm id="{6B37BE93-7670-48BD-BAED-B8C5F8B80CED}"/>
                                            </p:graphicEl>
                                          </p:spTgt>
                                        </p:tgtEl>
                                      </p:cBhvr>
                                    </p:animEffect>
                                    <p:anim calcmode="lin" valueType="num">
                                      <p:cBhvr>
                                        <p:cTn id="45" dur="1000" fill="hold"/>
                                        <p:tgtEl>
                                          <p:spTgt spid="2">
                                            <p:graphicEl>
                                              <a:dgm id="{6B37BE93-7670-48BD-BAED-B8C5F8B80CED}"/>
                                            </p:graphicEl>
                                          </p:spTgt>
                                        </p:tgtEl>
                                        <p:attrNameLst>
                                          <p:attrName>ppt_x</p:attrName>
                                        </p:attrNameLst>
                                      </p:cBhvr>
                                      <p:tavLst>
                                        <p:tav tm="0">
                                          <p:val>
                                            <p:strVal val="#ppt_x"/>
                                          </p:val>
                                        </p:tav>
                                        <p:tav tm="100000">
                                          <p:val>
                                            <p:strVal val="#ppt_x"/>
                                          </p:val>
                                        </p:tav>
                                      </p:tavLst>
                                    </p:anim>
                                    <p:anim calcmode="lin" valueType="num">
                                      <p:cBhvr>
                                        <p:cTn id="46" dur="1000" fill="hold"/>
                                        <p:tgtEl>
                                          <p:spTgt spid="2">
                                            <p:graphicEl>
                                              <a:dgm id="{6B37BE93-7670-48BD-BAED-B8C5F8B80CED}"/>
                                            </p:graphic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
                                            <p:graphicEl>
                                              <a:dgm id="{299C3126-47DF-499B-8714-8098AC288D72}"/>
                                            </p:graphicEl>
                                          </p:spTgt>
                                        </p:tgtEl>
                                        <p:attrNameLst>
                                          <p:attrName>style.visibility</p:attrName>
                                        </p:attrNameLst>
                                      </p:cBhvr>
                                      <p:to>
                                        <p:strVal val="visible"/>
                                      </p:to>
                                    </p:set>
                                    <p:animEffect transition="in" filter="fade">
                                      <p:cBhvr>
                                        <p:cTn id="51" dur="1000"/>
                                        <p:tgtEl>
                                          <p:spTgt spid="2">
                                            <p:graphicEl>
                                              <a:dgm id="{299C3126-47DF-499B-8714-8098AC288D72}"/>
                                            </p:graphicEl>
                                          </p:spTgt>
                                        </p:tgtEl>
                                      </p:cBhvr>
                                    </p:animEffect>
                                    <p:anim calcmode="lin" valueType="num">
                                      <p:cBhvr>
                                        <p:cTn id="52" dur="1000" fill="hold"/>
                                        <p:tgtEl>
                                          <p:spTgt spid="2">
                                            <p:graphicEl>
                                              <a:dgm id="{299C3126-47DF-499B-8714-8098AC288D72}"/>
                                            </p:graphicEl>
                                          </p:spTgt>
                                        </p:tgtEl>
                                        <p:attrNameLst>
                                          <p:attrName>ppt_x</p:attrName>
                                        </p:attrNameLst>
                                      </p:cBhvr>
                                      <p:tavLst>
                                        <p:tav tm="0">
                                          <p:val>
                                            <p:strVal val="#ppt_x"/>
                                          </p:val>
                                        </p:tav>
                                        <p:tav tm="100000">
                                          <p:val>
                                            <p:strVal val="#ppt_x"/>
                                          </p:val>
                                        </p:tav>
                                      </p:tavLst>
                                    </p:anim>
                                    <p:anim calcmode="lin" valueType="num">
                                      <p:cBhvr>
                                        <p:cTn id="53" dur="1000" fill="hold"/>
                                        <p:tgtEl>
                                          <p:spTgt spid="2">
                                            <p:graphicEl>
                                              <a:dgm id="{299C3126-47DF-499B-8714-8098AC288D72}"/>
                                            </p:graphic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
                                            <p:graphicEl>
                                              <a:dgm id="{DAEFF8CC-25A0-44D0-BA64-BEF3987F0ECB}"/>
                                            </p:graphicEl>
                                          </p:spTgt>
                                        </p:tgtEl>
                                        <p:attrNameLst>
                                          <p:attrName>style.visibility</p:attrName>
                                        </p:attrNameLst>
                                      </p:cBhvr>
                                      <p:to>
                                        <p:strVal val="visible"/>
                                      </p:to>
                                    </p:set>
                                    <p:animEffect transition="in" filter="fade">
                                      <p:cBhvr>
                                        <p:cTn id="56" dur="1000"/>
                                        <p:tgtEl>
                                          <p:spTgt spid="2">
                                            <p:graphicEl>
                                              <a:dgm id="{DAEFF8CC-25A0-44D0-BA64-BEF3987F0ECB}"/>
                                            </p:graphicEl>
                                          </p:spTgt>
                                        </p:tgtEl>
                                      </p:cBhvr>
                                    </p:animEffect>
                                    <p:anim calcmode="lin" valueType="num">
                                      <p:cBhvr>
                                        <p:cTn id="57" dur="1000" fill="hold"/>
                                        <p:tgtEl>
                                          <p:spTgt spid="2">
                                            <p:graphicEl>
                                              <a:dgm id="{DAEFF8CC-25A0-44D0-BA64-BEF3987F0ECB}"/>
                                            </p:graphicEl>
                                          </p:spTgt>
                                        </p:tgtEl>
                                        <p:attrNameLst>
                                          <p:attrName>ppt_x</p:attrName>
                                        </p:attrNameLst>
                                      </p:cBhvr>
                                      <p:tavLst>
                                        <p:tav tm="0">
                                          <p:val>
                                            <p:strVal val="#ppt_x"/>
                                          </p:val>
                                        </p:tav>
                                        <p:tav tm="100000">
                                          <p:val>
                                            <p:strVal val="#ppt_x"/>
                                          </p:val>
                                        </p:tav>
                                      </p:tavLst>
                                    </p:anim>
                                    <p:anim calcmode="lin" valueType="num">
                                      <p:cBhvr>
                                        <p:cTn id="58" dur="1000" fill="hold"/>
                                        <p:tgtEl>
                                          <p:spTgt spid="2">
                                            <p:graphicEl>
                                              <a:dgm id="{DAEFF8CC-25A0-44D0-BA64-BEF3987F0ECB}"/>
                                            </p:graphic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
                                            <p:graphicEl>
                                              <a:dgm id="{5086A1F1-44A6-4ABA-8C4E-B01A1EBC13C6}"/>
                                            </p:graphicEl>
                                          </p:spTgt>
                                        </p:tgtEl>
                                        <p:attrNameLst>
                                          <p:attrName>style.visibility</p:attrName>
                                        </p:attrNameLst>
                                      </p:cBhvr>
                                      <p:to>
                                        <p:strVal val="visible"/>
                                      </p:to>
                                    </p:set>
                                    <p:animEffect transition="in" filter="fade">
                                      <p:cBhvr>
                                        <p:cTn id="61" dur="1000"/>
                                        <p:tgtEl>
                                          <p:spTgt spid="2">
                                            <p:graphicEl>
                                              <a:dgm id="{5086A1F1-44A6-4ABA-8C4E-B01A1EBC13C6}"/>
                                            </p:graphicEl>
                                          </p:spTgt>
                                        </p:tgtEl>
                                      </p:cBhvr>
                                    </p:animEffect>
                                    <p:anim calcmode="lin" valueType="num">
                                      <p:cBhvr>
                                        <p:cTn id="62" dur="1000" fill="hold"/>
                                        <p:tgtEl>
                                          <p:spTgt spid="2">
                                            <p:graphicEl>
                                              <a:dgm id="{5086A1F1-44A6-4ABA-8C4E-B01A1EBC13C6}"/>
                                            </p:graphicEl>
                                          </p:spTgt>
                                        </p:tgtEl>
                                        <p:attrNameLst>
                                          <p:attrName>ppt_x</p:attrName>
                                        </p:attrNameLst>
                                      </p:cBhvr>
                                      <p:tavLst>
                                        <p:tav tm="0">
                                          <p:val>
                                            <p:strVal val="#ppt_x"/>
                                          </p:val>
                                        </p:tav>
                                        <p:tav tm="100000">
                                          <p:val>
                                            <p:strVal val="#ppt_x"/>
                                          </p:val>
                                        </p:tav>
                                      </p:tavLst>
                                    </p:anim>
                                    <p:anim calcmode="lin" valueType="num">
                                      <p:cBhvr>
                                        <p:cTn id="63" dur="1000" fill="hold"/>
                                        <p:tgtEl>
                                          <p:spTgt spid="2">
                                            <p:graphicEl>
                                              <a:dgm id="{5086A1F1-44A6-4ABA-8C4E-B01A1EBC13C6}"/>
                                            </p:graphicEl>
                                          </p:spTgt>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
                                            <p:graphicEl>
                                              <a:dgm id="{E89BE390-823A-4ED5-8566-CC08BE8D17C2}"/>
                                            </p:graphicEl>
                                          </p:spTgt>
                                        </p:tgtEl>
                                        <p:attrNameLst>
                                          <p:attrName>style.visibility</p:attrName>
                                        </p:attrNameLst>
                                      </p:cBhvr>
                                      <p:to>
                                        <p:strVal val="visible"/>
                                      </p:to>
                                    </p:set>
                                    <p:animEffect transition="in" filter="fade">
                                      <p:cBhvr>
                                        <p:cTn id="66" dur="1000"/>
                                        <p:tgtEl>
                                          <p:spTgt spid="2">
                                            <p:graphicEl>
                                              <a:dgm id="{E89BE390-823A-4ED5-8566-CC08BE8D17C2}"/>
                                            </p:graphicEl>
                                          </p:spTgt>
                                        </p:tgtEl>
                                      </p:cBhvr>
                                    </p:animEffect>
                                    <p:anim calcmode="lin" valueType="num">
                                      <p:cBhvr>
                                        <p:cTn id="67" dur="1000" fill="hold"/>
                                        <p:tgtEl>
                                          <p:spTgt spid="2">
                                            <p:graphicEl>
                                              <a:dgm id="{E89BE390-823A-4ED5-8566-CC08BE8D17C2}"/>
                                            </p:graphicEl>
                                          </p:spTgt>
                                        </p:tgtEl>
                                        <p:attrNameLst>
                                          <p:attrName>ppt_x</p:attrName>
                                        </p:attrNameLst>
                                      </p:cBhvr>
                                      <p:tavLst>
                                        <p:tav tm="0">
                                          <p:val>
                                            <p:strVal val="#ppt_x"/>
                                          </p:val>
                                        </p:tav>
                                        <p:tav tm="100000">
                                          <p:val>
                                            <p:strVal val="#ppt_x"/>
                                          </p:val>
                                        </p:tav>
                                      </p:tavLst>
                                    </p:anim>
                                    <p:anim calcmode="lin" valueType="num">
                                      <p:cBhvr>
                                        <p:cTn id="68" dur="1000" fill="hold"/>
                                        <p:tgtEl>
                                          <p:spTgt spid="2">
                                            <p:graphicEl>
                                              <a:dgm id="{E89BE390-823A-4ED5-8566-CC08BE8D17C2}"/>
                                            </p:graphic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2">
                                            <p:graphicEl>
                                              <a:dgm id="{7E08D2BD-A613-47E9-ABEE-AC281A812C99}"/>
                                            </p:graphicEl>
                                          </p:spTgt>
                                        </p:tgtEl>
                                        <p:attrNameLst>
                                          <p:attrName>style.visibility</p:attrName>
                                        </p:attrNameLst>
                                      </p:cBhvr>
                                      <p:to>
                                        <p:strVal val="visible"/>
                                      </p:to>
                                    </p:set>
                                    <p:animEffect transition="in" filter="fade">
                                      <p:cBhvr>
                                        <p:cTn id="73" dur="1000"/>
                                        <p:tgtEl>
                                          <p:spTgt spid="2">
                                            <p:graphicEl>
                                              <a:dgm id="{7E08D2BD-A613-47E9-ABEE-AC281A812C99}"/>
                                            </p:graphicEl>
                                          </p:spTgt>
                                        </p:tgtEl>
                                      </p:cBhvr>
                                    </p:animEffect>
                                    <p:anim calcmode="lin" valueType="num">
                                      <p:cBhvr>
                                        <p:cTn id="74" dur="1000" fill="hold"/>
                                        <p:tgtEl>
                                          <p:spTgt spid="2">
                                            <p:graphicEl>
                                              <a:dgm id="{7E08D2BD-A613-47E9-ABEE-AC281A812C99}"/>
                                            </p:graphicEl>
                                          </p:spTgt>
                                        </p:tgtEl>
                                        <p:attrNameLst>
                                          <p:attrName>ppt_x</p:attrName>
                                        </p:attrNameLst>
                                      </p:cBhvr>
                                      <p:tavLst>
                                        <p:tav tm="0">
                                          <p:val>
                                            <p:strVal val="#ppt_x"/>
                                          </p:val>
                                        </p:tav>
                                        <p:tav tm="100000">
                                          <p:val>
                                            <p:strVal val="#ppt_x"/>
                                          </p:val>
                                        </p:tav>
                                      </p:tavLst>
                                    </p:anim>
                                    <p:anim calcmode="lin" valueType="num">
                                      <p:cBhvr>
                                        <p:cTn id="75" dur="1000" fill="hold"/>
                                        <p:tgtEl>
                                          <p:spTgt spid="2">
                                            <p:graphicEl>
                                              <a:dgm id="{7E08D2BD-A613-47E9-ABEE-AC281A812C99}"/>
                                            </p:graphicEl>
                                          </p:spTgt>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2">
                                            <p:graphicEl>
                                              <a:dgm id="{99C2011A-F8EA-40D4-AA76-59696C01B3A1}"/>
                                            </p:graphicEl>
                                          </p:spTgt>
                                        </p:tgtEl>
                                        <p:attrNameLst>
                                          <p:attrName>style.visibility</p:attrName>
                                        </p:attrNameLst>
                                      </p:cBhvr>
                                      <p:to>
                                        <p:strVal val="visible"/>
                                      </p:to>
                                    </p:set>
                                    <p:animEffect transition="in" filter="fade">
                                      <p:cBhvr>
                                        <p:cTn id="78" dur="1000"/>
                                        <p:tgtEl>
                                          <p:spTgt spid="2">
                                            <p:graphicEl>
                                              <a:dgm id="{99C2011A-F8EA-40D4-AA76-59696C01B3A1}"/>
                                            </p:graphicEl>
                                          </p:spTgt>
                                        </p:tgtEl>
                                      </p:cBhvr>
                                    </p:animEffect>
                                    <p:anim calcmode="lin" valueType="num">
                                      <p:cBhvr>
                                        <p:cTn id="79" dur="1000" fill="hold"/>
                                        <p:tgtEl>
                                          <p:spTgt spid="2">
                                            <p:graphicEl>
                                              <a:dgm id="{99C2011A-F8EA-40D4-AA76-59696C01B3A1}"/>
                                            </p:graphicEl>
                                          </p:spTgt>
                                        </p:tgtEl>
                                        <p:attrNameLst>
                                          <p:attrName>ppt_x</p:attrName>
                                        </p:attrNameLst>
                                      </p:cBhvr>
                                      <p:tavLst>
                                        <p:tav tm="0">
                                          <p:val>
                                            <p:strVal val="#ppt_x"/>
                                          </p:val>
                                        </p:tav>
                                        <p:tav tm="100000">
                                          <p:val>
                                            <p:strVal val="#ppt_x"/>
                                          </p:val>
                                        </p:tav>
                                      </p:tavLst>
                                    </p:anim>
                                    <p:anim calcmode="lin" valueType="num">
                                      <p:cBhvr>
                                        <p:cTn id="80" dur="1000" fill="hold"/>
                                        <p:tgtEl>
                                          <p:spTgt spid="2">
                                            <p:graphicEl>
                                              <a:dgm id="{99C2011A-F8EA-40D4-AA76-59696C01B3A1}"/>
                                            </p:graphicEl>
                                          </p:spTgt>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2">
                                            <p:graphicEl>
                                              <a:dgm id="{196CB2A3-DBA0-4294-821E-83194D9FFBE3}"/>
                                            </p:graphicEl>
                                          </p:spTgt>
                                        </p:tgtEl>
                                        <p:attrNameLst>
                                          <p:attrName>style.visibility</p:attrName>
                                        </p:attrNameLst>
                                      </p:cBhvr>
                                      <p:to>
                                        <p:strVal val="visible"/>
                                      </p:to>
                                    </p:set>
                                    <p:animEffect transition="in" filter="fade">
                                      <p:cBhvr>
                                        <p:cTn id="83" dur="1000"/>
                                        <p:tgtEl>
                                          <p:spTgt spid="2">
                                            <p:graphicEl>
                                              <a:dgm id="{196CB2A3-DBA0-4294-821E-83194D9FFBE3}"/>
                                            </p:graphicEl>
                                          </p:spTgt>
                                        </p:tgtEl>
                                      </p:cBhvr>
                                    </p:animEffect>
                                    <p:anim calcmode="lin" valueType="num">
                                      <p:cBhvr>
                                        <p:cTn id="84" dur="1000" fill="hold"/>
                                        <p:tgtEl>
                                          <p:spTgt spid="2">
                                            <p:graphicEl>
                                              <a:dgm id="{196CB2A3-DBA0-4294-821E-83194D9FFBE3}"/>
                                            </p:graphicEl>
                                          </p:spTgt>
                                        </p:tgtEl>
                                        <p:attrNameLst>
                                          <p:attrName>ppt_x</p:attrName>
                                        </p:attrNameLst>
                                      </p:cBhvr>
                                      <p:tavLst>
                                        <p:tav tm="0">
                                          <p:val>
                                            <p:strVal val="#ppt_x"/>
                                          </p:val>
                                        </p:tav>
                                        <p:tav tm="100000">
                                          <p:val>
                                            <p:strVal val="#ppt_x"/>
                                          </p:val>
                                        </p:tav>
                                      </p:tavLst>
                                    </p:anim>
                                    <p:anim calcmode="lin" valueType="num">
                                      <p:cBhvr>
                                        <p:cTn id="85" dur="1000" fill="hold"/>
                                        <p:tgtEl>
                                          <p:spTgt spid="2">
                                            <p:graphicEl>
                                              <a:dgm id="{196CB2A3-DBA0-4294-821E-83194D9FFBE3}"/>
                                            </p:graphicEl>
                                          </p:spTgt>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2">
                                            <p:graphicEl>
                                              <a:dgm id="{B1904CEE-270F-455B-A5BB-608FB26A5F7C}"/>
                                            </p:graphicEl>
                                          </p:spTgt>
                                        </p:tgtEl>
                                        <p:attrNameLst>
                                          <p:attrName>style.visibility</p:attrName>
                                        </p:attrNameLst>
                                      </p:cBhvr>
                                      <p:to>
                                        <p:strVal val="visible"/>
                                      </p:to>
                                    </p:set>
                                    <p:animEffect transition="in" filter="fade">
                                      <p:cBhvr>
                                        <p:cTn id="88" dur="1000"/>
                                        <p:tgtEl>
                                          <p:spTgt spid="2">
                                            <p:graphicEl>
                                              <a:dgm id="{B1904CEE-270F-455B-A5BB-608FB26A5F7C}"/>
                                            </p:graphicEl>
                                          </p:spTgt>
                                        </p:tgtEl>
                                      </p:cBhvr>
                                    </p:animEffect>
                                    <p:anim calcmode="lin" valueType="num">
                                      <p:cBhvr>
                                        <p:cTn id="89" dur="1000" fill="hold"/>
                                        <p:tgtEl>
                                          <p:spTgt spid="2">
                                            <p:graphicEl>
                                              <a:dgm id="{B1904CEE-270F-455B-A5BB-608FB26A5F7C}"/>
                                            </p:graphicEl>
                                          </p:spTgt>
                                        </p:tgtEl>
                                        <p:attrNameLst>
                                          <p:attrName>ppt_x</p:attrName>
                                        </p:attrNameLst>
                                      </p:cBhvr>
                                      <p:tavLst>
                                        <p:tav tm="0">
                                          <p:val>
                                            <p:strVal val="#ppt_x"/>
                                          </p:val>
                                        </p:tav>
                                        <p:tav tm="100000">
                                          <p:val>
                                            <p:strVal val="#ppt_x"/>
                                          </p:val>
                                        </p:tav>
                                      </p:tavLst>
                                    </p:anim>
                                    <p:anim calcmode="lin" valueType="num">
                                      <p:cBhvr>
                                        <p:cTn id="90" dur="1000" fill="hold"/>
                                        <p:tgtEl>
                                          <p:spTgt spid="2">
                                            <p:graphicEl>
                                              <a:dgm id="{B1904CEE-270F-455B-A5BB-608FB26A5F7C}"/>
                                            </p:graphicEl>
                                          </p:spTgt>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additive="base">
                                        <p:cTn id="95" dur="500" fill="hold"/>
                                        <p:tgtEl>
                                          <p:spTgt spid="7"/>
                                        </p:tgtEl>
                                        <p:attrNameLst>
                                          <p:attrName>ppt_x</p:attrName>
                                        </p:attrNameLst>
                                      </p:cBhvr>
                                      <p:tavLst>
                                        <p:tav tm="0">
                                          <p:val>
                                            <p:strVal val="#ppt_x"/>
                                          </p:val>
                                        </p:tav>
                                        <p:tav tm="100000">
                                          <p:val>
                                            <p:strVal val="#ppt_x"/>
                                          </p:val>
                                        </p:tav>
                                      </p:tavLst>
                                    </p:anim>
                                    <p:anim calcmode="lin" valueType="num">
                                      <p:cBhvr additive="base">
                                        <p:cTn id="9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rev="1"/>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Pijl: draaiend 34">
            <a:extLst>
              <a:ext uri="{FF2B5EF4-FFF2-40B4-BE49-F238E27FC236}">
                <a16:creationId xmlns:a16="http://schemas.microsoft.com/office/drawing/2014/main" id="{8665B36B-779F-67CA-9564-0DA9AD3C0FCD}"/>
              </a:ext>
            </a:extLst>
          </p:cNvPr>
          <p:cNvSpPr/>
          <p:nvPr/>
        </p:nvSpPr>
        <p:spPr>
          <a:xfrm rot="152682">
            <a:off x="6144791" y="4451876"/>
            <a:ext cx="1873493" cy="1622697"/>
          </a:xfrm>
          <a:prstGeom prst="circularArrow">
            <a:avLst>
              <a:gd name="adj1" fmla="val 12500"/>
              <a:gd name="adj2" fmla="val 983925"/>
              <a:gd name="adj3" fmla="val 20457681"/>
              <a:gd name="adj4" fmla="val 11529713"/>
              <a:gd name="adj5" fmla="val 12500"/>
            </a:avLst>
          </a:prstGeom>
          <a:solidFill>
            <a:srgbClr val="A3B48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 name="Titel 1"/>
          <p:cNvSpPr>
            <a:spLocks noGrp="1"/>
          </p:cNvSpPr>
          <p:nvPr>
            <p:ph type="title"/>
          </p:nvPr>
        </p:nvSpPr>
        <p:spPr/>
        <p:txBody>
          <a:bodyPr>
            <a:normAutofit/>
          </a:bodyPr>
          <a:lstStyle/>
          <a:p>
            <a:r>
              <a:rPr lang="nl-NL" sz="1800" dirty="0"/>
              <a:t>PERSOONLIJKE DRIVE</a:t>
            </a:r>
          </a:p>
        </p:txBody>
      </p:sp>
      <p:sp>
        <p:nvSpPr>
          <p:cNvPr id="6" name="Tekstvak 5">
            <a:extLst>
              <a:ext uri="{FF2B5EF4-FFF2-40B4-BE49-F238E27FC236}">
                <a16:creationId xmlns:a16="http://schemas.microsoft.com/office/drawing/2014/main" id="{E08AB736-AF0A-43B5-A551-41AA6DF10B16}"/>
              </a:ext>
            </a:extLst>
          </p:cNvPr>
          <p:cNvSpPr txBox="1"/>
          <p:nvPr/>
        </p:nvSpPr>
        <p:spPr>
          <a:xfrm>
            <a:off x="8131947" y="1291089"/>
            <a:ext cx="4075293" cy="5539978"/>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6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Doel</a:t>
            </a:r>
            <a:r>
              <a:rPr kumimoji="0" lang="nl-NL"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creëren van veerkrachtige </a:t>
            </a:r>
            <a:br>
              <a:rPr kumimoji="0" lang="nl-NL"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nl-NL"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en duurzame systemen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nl-NL"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6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Perspectief</a:t>
            </a:r>
            <a:r>
              <a:rPr kumimoji="0" lang="nl-NL"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langetermijnvisie en bredere impact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nl-NL"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6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Benadering van problemen</a:t>
            </a:r>
            <a:r>
              <a:rPr kumimoji="0" lang="nl-NL"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aanpakken van systemische </a:t>
            </a:r>
            <a:br>
              <a:rPr kumimoji="0" lang="nl-NL"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nl-NL"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oorzaken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nl-NL"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6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Waardecreatie</a:t>
            </a:r>
            <a:r>
              <a:rPr kumimoji="0" lang="nl-NL"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economische, ecologische en sociale </a:t>
            </a:r>
            <a:r>
              <a:rPr kumimoji="0" lang="nl-NL" sz="16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waardecreatie</a:t>
            </a:r>
            <a:endParaRPr kumimoji="0" lang="nl-NL"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nl-NL"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6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Samenwerking:</a:t>
            </a:r>
            <a:r>
              <a:rPr kumimoji="0" lang="nl-NL"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bevordert samenwerking tussen belanghebbenden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nl-NL"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600" b="1"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Mindset</a:t>
            </a:r>
            <a:r>
              <a:rPr kumimoji="0" lang="nl-NL" sz="16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en innovatie</a:t>
            </a:r>
            <a:r>
              <a:rPr kumimoji="0" lang="nl-NL"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vereist </a:t>
            </a:r>
            <a:r>
              <a:rPr kumimoji="0" lang="nl-NL" sz="16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mindsetverschuiving</a:t>
            </a:r>
            <a:r>
              <a:rPr kumimoji="0" lang="nl-NL"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en </a:t>
            </a:r>
            <a:br>
              <a:rPr kumimoji="0" lang="nl-NL"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nl-NL"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stimuleert innovatie</a:t>
            </a:r>
            <a:br>
              <a:rPr kumimoji="0" lang="nl-NL"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br>
            <a:br>
              <a:rPr kumimoji="0" lang="nl-NL"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br>
            <a:endParaRPr kumimoji="0" lang="nl-NL"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Tekstvak 6">
            <a:extLst>
              <a:ext uri="{FF2B5EF4-FFF2-40B4-BE49-F238E27FC236}">
                <a16:creationId xmlns:a16="http://schemas.microsoft.com/office/drawing/2014/main" id="{7F460C2A-9F97-4B15-9AF9-A779B676459F}"/>
              </a:ext>
            </a:extLst>
          </p:cNvPr>
          <p:cNvSpPr txBox="1"/>
          <p:nvPr/>
        </p:nvSpPr>
        <p:spPr>
          <a:xfrm>
            <a:off x="729055" y="1367485"/>
            <a:ext cx="3436420" cy="5262979"/>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nl-NL" sz="1600" b="1" i="0" u="none" strike="noStrike" kern="1200" cap="none" spc="0" normalizeH="0" baseline="0" noProof="0" dirty="0">
                <a:ln>
                  <a:noFill/>
                </a:ln>
                <a:solidFill>
                  <a:srgbClr val="000000"/>
                </a:solidFill>
                <a:effectLst/>
                <a:uLnTx/>
                <a:uFillTx/>
                <a:latin typeface="Arial"/>
                <a:ea typeface="+mn-ea"/>
                <a:cs typeface="+mn-cs"/>
              </a:rPr>
              <a:t>Doel:</a:t>
            </a:r>
            <a:r>
              <a:rPr kumimoji="0" lang="nl-NL" sz="1600" b="0" i="0" u="none" strike="noStrike" kern="1200" cap="none" spc="0" normalizeH="0" baseline="0" noProof="0" dirty="0">
                <a:ln>
                  <a:noFill/>
                </a:ln>
                <a:solidFill>
                  <a:srgbClr val="000000"/>
                </a:solidFill>
                <a:effectLst/>
                <a:uLnTx/>
                <a:uFillTx/>
                <a:latin typeface="Arial"/>
                <a:ea typeface="+mn-ea"/>
                <a:cs typeface="+mn-cs"/>
              </a:rPr>
              <a:t> maximaliseren van opbrengst, productie, efficiëntie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nl-NL" sz="16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nl-NL" sz="1600" b="1" i="0" u="none" strike="noStrike" kern="1200" cap="none" spc="0" normalizeH="0" baseline="0" noProof="0" dirty="0">
                <a:ln>
                  <a:noFill/>
                </a:ln>
                <a:solidFill>
                  <a:srgbClr val="000000"/>
                </a:solidFill>
                <a:effectLst/>
                <a:uLnTx/>
                <a:uFillTx/>
                <a:latin typeface="Arial"/>
                <a:ea typeface="+mn-ea"/>
                <a:cs typeface="+mn-cs"/>
              </a:rPr>
              <a:t>Perspectief:</a:t>
            </a:r>
            <a:r>
              <a:rPr kumimoji="0" lang="nl-NL" sz="1600" b="0" i="0" u="none" strike="noStrike" kern="1200" cap="none" spc="0" normalizeH="0" baseline="0" noProof="0" dirty="0">
                <a:ln>
                  <a:noFill/>
                </a:ln>
                <a:solidFill>
                  <a:srgbClr val="000000"/>
                </a:solidFill>
                <a:effectLst/>
                <a:uLnTx/>
                <a:uFillTx/>
                <a:latin typeface="Arial"/>
                <a:ea typeface="+mn-ea"/>
                <a:cs typeface="+mn-cs"/>
              </a:rPr>
              <a:t> korte termijn en direct resultaten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nl-NL" sz="16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nl-NL" sz="1600" b="1" i="0" u="none" strike="noStrike" kern="1200" cap="none" spc="0" normalizeH="0" baseline="0" noProof="0" dirty="0">
                <a:ln>
                  <a:noFill/>
                </a:ln>
                <a:solidFill>
                  <a:srgbClr val="000000"/>
                </a:solidFill>
                <a:effectLst/>
                <a:uLnTx/>
                <a:uFillTx/>
                <a:latin typeface="Arial"/>
                <a:ea typeface="+mn-ea"/>
                <a:cs typeface="+mn-cs"/>
              </a:rPr>
              <a:t>Benadering van problemen: </a:t>
            </a:r>
            <a:r>
              <a:rPr kumimoji="0" lang="nl-NL" sz="1600" b="0" i="0" u="none" strike="noStrike" kern="1200" cap="none" spc="0" normalizeH="0" baseline="0" noProof="0" dirty="0">
                <a:ln>
                  <a:noFill/>
                </a:ln>
                <a:solidFill>
                  <a:srgbClr val="000000"/>
                </a:solidFill>
                <a:effectLst/>
                <a:uLnTx/>
                <a:uFillTx/>
                <a:latin typeface="Arial"/>
                <a:ea typeface="+mn-ea"/>
                <a:cs typeface="+mn-cs"/>
              </a:rPr>
              <a:t>oplossen binnen bestaande systemen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nl-NL" sz="16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nl-NL" sz="1600" b="1" i="0" u="none" strike="noStrike" kern="1200" cap="none" spc="0" normalizeH="0" baseline="0" noProof="0" dirty="0">
                <a:ln>
                  <a:noFill/>
                </a:ln>
                <a:solidFill>
                  <a:srgbClr val="000000"/>
                </a:solidFill>
                <a:effectLst/>
                <a:uLnTx/>
                <a:uFillTx/>
                <a:latin typeface="Arial"/>
                <a:ea typeface="+mn-ea"/>
                <a:cs typeface="+mn-cs"/>
              </a:rPr>
              <a:t>Waardecreatie:</a:t>
            </a:r>
            <a:r>
              <a:rPr kumimoji="0" lang="nl-NL" sz="1600" b="0" i="0" u="none" strike="noStrike" kern="1200" cap="none" spc="0" normalizeH="0" baseline="0" noProof="0" dirty="0">
                <a:ln>
                  <a:noFill/>
                </a:ln>
                <a:solidFill>
                  <a:srgbClr val="000000"/>
                </a:solidFill>
                <a:effectLst/>
                <a:uLnTx/>
                <a:uFillTx/>
                <a:latin typeface="Arial"/>
                <a:ea typeface="+mn-ea"/>
                <a:cs typeface="+mn-cs"/>
              </a:rPr>
              <a:t> economische </a:t>
            </a:r>
            <a:r>
              <a:rPr kumimoji="0" lang="nl-NL" sz="1600" b="0" i="0" u="none" strike="noStrike" kern="1200" cap="none" spc="0" normalizeH="0" baseline="0" noProof="0" dirty="0" err="1">
                <a:ln>
                  <a:noFill/>
                </a:ln>
                <a:solidFill>
                  <a:srgbClr val="000000"/>
                </a:solidFill>
                <a:effectLst/>
                <a:uLnTx/>
                <a:uFillTx/>
                <a:latin typeface="Arial"/>
                <a:ea typeface="+mn-ea"/>
                <a:cs typeface="+mn-cs"/>
              </a:rPr>
              <a:t>waardecreatie</a:t>
            </a:r>
            <a:endParaRPr kumimoji="0" lang="nl-NL" sz="16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nl-NL" sz="16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nl-NL" sz="1600" b="1" i="0" u="none" strike="noStrike" kern="1200" cap="none" spc="0" normalizeH="0" baseline="0" noProof="0" dirty="0">
                <a:ln>
                  <a:noFill/>
                </a:ln>
                <a:solidFill>
                  <a:srgbClr val="000000"/>
                </a:solidFill>
                <a:effectLst/>
                <a:uLnTx/>
                <a:uFillTx/>
                <a:latin typeface="Arial"/>
                <a:ea typeface="+mn-ea"/>
                <a:cs typeface="+mn-cs"/>
              </a:rPr>
              <a:t>Samenwerking: </a:t>
            </a:r>
            <a:r>
              <a:rPr kumimoji="0" lang="nl-NL" sz="1600" b="0" i="0" u="none" strike="noStrike" kern="1200" cap="none" spc="0" normalizeH="0" baseline="0" noProof="0" dirty="0">
                <a:ln>
                  <a:noFill/>
                </a:ln>
                <a:solidFill>
                  <a:srgbClr val="000000"/>
                </a:solidFill>
                <a:effectLst/>
                <a:uLnTx/>
                <a:uFillTx/>
                <a:latin typeface="Arial"/>
                <a:ea typeface="+mn-ea"/>
                <a:cs typeface="+mn-cs"/>
              </a:rPr>
              <a:t>meer individuele verantwoordelijkheid en competitie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nl-NL" sz="16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nl-NL" sz="1600" b="1" i="0" u="none" strike="noStrike" kern="1200" cap="none" spc="0" normalizeH="0" baseline="0" noProof="0" dirty="0" err="1">
                <a:ln>
                  <a:noFill/>
                </a:ln>
                <a:solidFill>
                  <a:srgbClr val="000000"/>
                </a:solidFill>
                <a:effectLst/>
                <a:uLnTx/>
                <a:uFillTx/>
                <a:latin typeface="Arial"/>
                <a:ea typeface="+mn-ea"/>
                <a:cs typeface="+mn-cs"/>
              </a:rPr>
              <a:t>Mindset</a:t>
            </a:r>
            <a:r>
              <a:rPr kumimoji="0" lang="nl-NL" sz="1600" b="1" i="0" u="none" strike="noStrike" kern="1200" cap="none" spc="0" normalizeH="0" baseline="0" noProof="0" dirty="0">
                <a:ln>
                  <a:noFill/>
                </a:ln>
                <a:solidFill>
                  <a:srgbClr val="000000"/>
                </a:solidFill>
                <a:effectLst/>
                <a:uLnTx/>
                <a:uFillTx/>
                <a:latin typeface="Arial"/>
                <a:ea typeface="+mn-ea"/>
                <a:cs typeface="+mn-cs"/>
              </a:rPr>
              <a:t> en innovatie</a:t>
            </a:r>
            <a:r>
              <a:rPr kumimoji="0" lang="nl-NL" sz="1600" b="0" i="0" u="none" strike="noStrike" kern="1200" cap="none" spc="0" normalizeH="0" baseline="0" noProof="0" dirty="0">
                <a:ln>
                  <a:noFill/>
                </a:ln>
                <a:solidFill>
                  <a:srgbClr val="000000"/>
                </a:solidFill>
                <a:effectLst/>
                <a:uLnTx/>
                <a:uFillTx/>
                <a:latin typeface="Arial"/>
                <a:ea typeface="+mn-ea"/>
                <a:cs typeface="+mn-cs"/>
              </a:rPr>
              <a:t>: kan vasthouden aan traditionele methoden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Tekstballon: rechthoek 8">
            <a:extLst>
              <a:ext uri="{FF2B5EF4-FFF2-40B4-BE49-F238E27FC236}">
                <a16:creationId xmlns:a16="http://schemas.microsoft.com/office/drawing/2014/main" id="{2027514B-7778-30B0-C3C9-73C9B08F9933}"/>
              </a:ext>
            </a:extLst>
          </p:cNvPr>
          <p:cNvSpPr/>
          <p:nvPr/>
        </p:nvSpPr>
        <p:spPr>
          <a:xfrm>
            <a:off x="4112705" y="1095275"/>
            <a:ext cx="1873493" cy="544749"/>
          </a:xfrm>
          <a:prstGeom prst="wedgeRectCallout">
            <a:avLst/>
          </a:prstGeom>
          <a:solidFill>
            <a:srgbClr val="C00000"/>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b="1" dirty="0">
                <a:solidFill>
                  <a:srgbClr val="FFFFFF"/>
                </a:solidFill>
              </a:rPr>
              <a:t>Lineaire </a:t>
            </a:r>
          </a:p>
          <a:p>
            <a:pPr algn="ctr"/>
            <a:r>
              <a:rPr lang="nl-NL" sz="1400" b="1" dirty="0">
                <a:solidFill>
                  <a:srgbClr val="FFFFFF"/>
                </a:solidFill>
              </a:rPr>
              <a:t>economie</a:t>
            </a:r>
          </a:p>
        </p:txBody>
      </p:sp>
      <p:pic>
        <p:nvPicPr>
          <p:cNvPr id="1026" name="Picture 2" descr="globe bp, world , earth - GIF animé gratuit - PicMix">
            <a:extLst>
              <a:ext uri="{FF2B5EF4-FFF2-40B4-BE49-F238E27FC236}">
                <a16:creationId xmlns:a16="http://schemas.microsoft.com/office/drawing/2014/main" id="{29B7CBAC-F4B8-49C7-EE2A-F1422B779C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123" y="4920596"/>
            <a:ext cx="1423878" cy="1067909"/>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Rechte verbindingslijn 15">
            <a:extLst>
              <a:ext uri="{FF2B5EF4-FFF2-40B4-BE49-F238E27FC236}">
                <a16:creationId xmlns:a16="http://schemas.microsoft.com/office/drawing/2014/main" id="{C4D490CF-9DE3-DB8D-FF60-5BF18DFB20E1}"/>
              </a:ext>
            </a:extLst>
          </p:cNvPr>
          <p:cNvCxnSpPr>
            <a:cxnSpLocks/>
          </p:cNvCxnSpPr>
          <p:nvPr/>
        </p:nvCxnSpPr>
        <p:spPr>
          <a:xfrm>
            <a:off x="5214266" y="5480413"/>
            <a:ext cx="1385101" cy="0"/>
          </a:xfrm>
          <a:prstGeom prst="line">
            <a:avLst/>
          </a:prstGeom>
          <a:ln w="57150">
            <a:solidFill>
              <a:srgbClr val="EE7203"/>
            </a:solidFill>
          </a:ln>
        </p:spPr>
        <p:style>
          <a:lnRef idx="1">
            <a:schemeClr val="accent6"/>
          </a:lnRef>
          <a:fillRef idx="0">
            <a:schemeClr val="accent6"/>
          </a:fillRef>
          <a:effectRef idx="0">
            <a:schemeClr val="accent6"/>
          </a:effectRef>
          <a:fontRef idx="minor">
            <a:schemeClr val="tx1"/>
          </a:fontRef>
        </p:style>
      </p:cxnSp>
      <p:sp>
        <p:nvSpPr>
          <p:cNvPr id="26" name="Tekstballon: rechthoek 25">
            <a:extLst>
              <a:ext uri="{FF2B5EF4-FFF2-40B4-BE49-F238E27FC236}">
                <a16:creationId xmlns:a16="http://schemas.microsoft.com/office/drawing/2014/main" id="{6677A3DE-0310-2A2E-2AAC-253A24DCA913}"/>
              </a:ext>
            </a:extLst>
          </p:cNvPr>
          <p:cNvSpPr/>
          <p:nvPr/>
        </p:nvSpPr>
        <p:spPr>
          <a:xfrm>
            <a:off x="6092122" y="1095111"/>
            <a:ext cx="1870667" cy="544749"/>
          </a:xfrm>
          <a:prstGeom prst="wedgeRectCallout">
            <a:avLst/>
          </a:prstGeom>
          <a:solidFill>
            <a:srgbClr val="727A62"/>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b="1" dirty="0">
                <a:solidFill>
                  <a:srgbClr val="FFFFFF"/>
                </a:solidFill>
              </a:rPr>
              <a:t>Circulaire economie</a:t>
            </a:r>
          </a:p>
        </p:txBody>
      </p:sp>
      <p:pic>
        <p:nvPicPr>
          <p:cNvPr id="31" name="Picture 2" descr="globe bp, world , earth - GIF animé gratuit - PicMix">
            <a:extLst>
              <a:ext uri="{FF2B5EF4-FFF2-40B4-BE49-F238E27FC236}">
                <a16:creationId xmlns:a16="http://schemas.microsoft.com/office/drawing/2014/main" id="{EB508940-02B5-167D-1FD9-A30CDFD53D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3027" y="4946459"/>
            <a:ext cx="1423878" cy="1067909"/>
          </a:xfrm>
          <a:prstGeom prst="rect">
            <a:avLst/>
          </a:prstGeom>
          <a:noFill/>
          <a:extLst>
            <a:ext uri="{909E8E84-426E-40DD-AFC4-6F175D3DCCD1}">
              <a14:hiddenFill xmlns:a14="http://schemas.microsoft.com/office/drawing/2010/main">
                <a:solidFill>
                  <a:srgbClr val="FFFFFF"/>
                </a:solidFill>
              </a14:hiddenFill>
            </a:ext>
          </a:extLst>
        </p:spPr>
      </p:pic>
      <p:sp>
        <p:nvSpPr>
          <p:cNvPr id="34" name="Pijl: draaiend 33">
            <a:extLst>
              <a:ext uri="{FF2B5EF4-FFF2-40B4-BE49-F238E27FC236}">
                <a16:creationId xmlns:a16="http://schemas.microsoft.com/office/drawing/2014/main" id="{79AF1279-F75B-125C-A2E3-887EBABF488D}"/>
              </a:ext>
            </a:extLst>
          </p:cNvPr>
          <p:cNvSpPr/>
          <p:nvPr/>
        </p:nvSpPr>
        <p:spPr>
          <a:xfrm rot="14540434">
            <a:off x="5905367" y="4813380"/>
            <a:ext cx="1873493" cy="1622697"/>
          </a:xfrm>
          <a:prstGeom prst="circularArrow">
            <a:avLst>
              <a:gd name="adj1" fmla="val 12500"/>
              <a:gd name="adj2" fmla="val 983925"/>
              <a:gd name="adj3" fmla="val 20457681"/>
              <a:gd name="adj4" fmla="val 11529713"/>
              <a:gd name="adj5" fmla="val 12500"/>
            </a:avLst>
          </a:prstGeom>
          <a:solidFill>
            <a:srgbClr val="727A6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36" name="Pijl: draaiend 35">
            <a:extLst>
              <a:ext uri="{FF2B5EF4-FFF2-40B4-BE49-F238E27FC236}">
                <a16:creationId xmlns:a16="http://schemas.microsoft.com/office/drawing/2014/main" id="{8978C787-29A3-6E19-D80C-2C04FDCF830A}"/>
              </a:ext>
            </a:extLst>
          </p:cNvPr>
          <p:cNvSpPr/>
          <p:nvPr/>
        </p:nvSpPr>
        <p:spPr>
          <a:xfrm rot="7128838">
            <a:off x="6314925" y="4811547"/>
            <a:ext cx="1873493" cy="1622697"/>
          </a:xfrm>
          <a:prstGeom prst="circularArrow">
            <a:avLst>
              <a:gd name="adj1" fmla="val 12500"/>
              <a:gd name="adj2" fmla="val 983925"/>
              <a:gd name="adj3" fmla="val 20457681"/>
              <a:gd name="adj4" fmla="val 12379034"/>
              <a:gd name="adj5" fmla="val 12500"/>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pic>
        <p:nvPicPr>
          <p:cNvPr id="4" name="Graphic 3" descr="Staafdiagram met stijgende lijn met effen opvulling">
            <a:extLst>
              <a:ext uri="{FF2B5EF4-FFF2-40B4-BE49-F238E27FC236}">
                <a16:creationId xmlns:a16="http://schemas.microsoft.com/office/drawing/2014/main" id="{75C78B85-2F95-D0BE-46AE-FAAF906F401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18123" y="3573315"/>
            <a:ext cx="1272148" cy="1272148"/>
          </a:xfrm>
          <a:prstGeom prst="rect">
            <a:avLst/>
          </a:prstGeom>
        </p:spPr>
      </p:pic>
    </p:spTree>
    <p:extLst>
      <p:ext uri="{BB962C8B-B14F-4D97-AF65-F5344CB8AC3E}">
        <p14:creationId xmlns:p14="http://schemas.microsoft.com/office/powerpoint/2010/main" val="9803597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down)">
                                      <p:cBhvr>
                                        <p:cTn id="19" dur="500"/>
                                        <p:tgtEl>
                                          <p:spTgt spid="3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left)">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additive="base">
                                        <p:cTn id="3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anim calcmode="lin" valueType="num">
                                      <p:cBhvr additive="base">
                                        <p:cTn id="4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2" end="2"/>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 calcmode="lin" valueType="num">
                                      <p:cBhvr additive="base">
                                        <p:cTn id="4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7">
                                            <p:txEl>
                                              <p:pRg st="4" end="4"/>
                                            </p:txEl>
                                          </p:spTgt>
                                        </p:tgtEl>
                                        <p:attrNameLst>
                                          <p:attrName>style.visibility</p:attrName>
                                        </p:attrNameLst>
                                      </p:cBhvr>
                                      <p:to>
                                        <p:strVal val="visible"/>
                                      </p:to>
                                    </p:set>
                                    <p:anim calcmode="lin" valueType="num">
                                      <p:cBhvr additive="base">
                                        <p:cTn id="5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4" end="4"/>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6">
                                            <p:txEl>
                                              <p:pRg st="4" end="4"/>
                                            </p:txEl>
                                          </p:spTgt>
                                        </p:tgtEl>
                                        <p:attrNameLst>
                                          <p:attrName>style.visibility</p:attrName>
                                        </p:attrNameLst>
                                      </p:cBhvr>
                                      <p:to>
                                        <p:strVal val="visible"/>
                                      </p:to>
                                    </p:set>
                                    <p:anim calcmode="lin" valueType="num">
                                      <p:cBhvr additive="base">
                                        <p:cTn id="5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7">
                                            <p:txEl>
                                              <p:pRg st="6" end="6"/>
                                            </p:txEl>
                                          </p:spTgt>
                                        </p:tgtEl>
                                        <p:attrNameLst>
                                          <p:attrName>style.visibility</p:attrName>
                                        </p:attrNameLst>
                                      </p:cBhvr>
                                      <p:to>
                                        <p:strVal val="visible"/>
                                      </p:to>
                                    </p:set>
                                    <p:anim calcmode="lin" valueType="num">
                                      <p:cBhvr additive="base">
                                        <p:cTn id="6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txEl>
                                              <p:pRg st="6" end="6"/>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6">
                                            <p:txEl>
                                              <p:pRg st="6" end="6"/>
                                            </p:txEl>
                                          </p:spTgt>
                                        </p:tgtEl>
                                        <p:attrNameLst>
                                          <p:attrName>style.visibility</p:attrName>
                                        </p:attrNameLst>
                                      </p:cBhvr>
                                      <p:to>
                                        <p:strVal val="visible"/>
                                      </p:to>
                                    </p:set>
                                    <p:anim calcmode="lin" valueType="num">
                                      <p:cBhvr additive="base">
                                        <p:cTn id="6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7">
                                            <p:txEl>
                                              <p:pRg st="8" end="8"/>
                                            </p:txEl>
                                          </p:spTgt>
                                        </p:tgtEl>
                                        <p:attrNameLst>
                                          <p:attrName>style.visibility</p:attrName>
                                        </p:attrNameLst>
                                      </p:cBhvr>
                                      <p:to>
                                        <p:strVal val="visible"/>
                                      </p:to>
                                    </p:set>
                                    <p:anim calcmode="lin" valueType="num">
                                      <p:cBhvr additive="base">
                                        <p:cTn id="71"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7">
                                            <p:txEl>
                                              <p:pRg st="8" end="8"/>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6">
                                            <p:txEl>
                                              <p:pRg st="8" end="8"/>
                                            </p:txEl>
                                          </p:spTgt>
                                        </p:tgtEl>
                                        <p:attrNameLst>
                                          <p:attrName>style.visibility</p:attrName>
                                        </p:attrNameLst>
                                      </p:cBhvr>
                                      <p:to>
                                        <p:strVal val="visible"/>
                                      </p:to>
                                    </p:set>
                                    <p:anim calcmode="lin" valueType="num">
                                      <p:cBhvr additive="base">
                                        <p:cTn id="7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7">
                                            <p:txEl>
                                              <p:pRg st="10" end="10"/>
                                            </p:txEl>
                                          </p:spTgt>
                                        </p:tgtEl>
                                        <p:attrNameLst>
                                          <p:attrName>style.visibility</p:attrName>
                                        </p:attrNameLst>
                                      </p:cBhvr>
                                      <p:to>
                                        <p:strVal val="visible"/>
                                      </p:to>
                                    </p:set>
                                    <p:anim calcmode="lin" valueType="num">
                                      <p:cBhvr additive="base">
                                        <p:cTn id="81"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7">
                                            <p:txEl>
                                              <p:pRg st="10" end="10"/>
                                            </p:txEl>
                                          </p:spTgt>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6">
                                            <p:txEl>
                                              <p:pRg st="10" end="10"/>
                                            </p:txEl>
                                          </p:spTgt>
                                        </p:tgtEl>
                                        <p:attrNameLst>
                                          <p:attrName>style.visibility</p:attrName>
                                        </p:attrNameLst>
                                      </p:cBhvr>
                                      <p:to>
                                        <p:strVal val="visible"/>
                                      </p:to>
                                    </p:set>
                                    <p:anim calcmode="lin" valueType="num">
                                      <p:cBhvr additive="base">
                                        <p:cTn id="85"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9" grpId="0" animBg="1"/>
      <p:bldP spid="26" grpId="0" animBg="1"/>
      <p:bldP spid="34"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757745CF-96DD-4263-A2FE-3F725C94539A}"/>
              </a:ext>
            </a:extLst>
          </p:cNvPr>
          <p:cNvPicPr>
            <a:picLocks noChangeAspect="1"/>
          </p:cNvPicPr>
          <p:nvPr/>
        </p:nvPicPr>
        <p:blipFill rotWithShape="1">
          <a:blip r:embed="rId2">
            <a:extLst>
              <a:ext uri="{28A0092B-C50C-407E-A947-70E740481C1C}">
                <a14:useLocalDpi xmlns:a14="http://schemas.microsoft.com/office/drawing/2010/main" val="0"/>
              </a:ext>
            </a:extLst>
          </a:blip>
          <a:srcRect l="38912"/>
          <a:stretch/>
        </p:blipFill>
        <p:spPr>
          <a:xfrm>
            <a:off x="11027197" y="53392"/>
            <a:ext cx="896454" cy="1015012"/>
          </a:xfrm>
          <a:prstGeom prst="rect">
            <a:avLst/>
          </a:prstGeom>
        </p:spPr>
      </p:pic>
      <p:pic>
        <p:nvPicPr>
          <p:cNvPr id="5" name="Afbeelding 4">
            <a:extLst>
              <a:ext uri="{FF2B5EF4-FFF2-40B4-BE49-F238E27FC236}">
                <a16:creationId xmlns:a16="http://schemas.microsoft.com/office/drawing/2014/main" id="{3B0D42DD-0432-4DD3-898F-B2216AB1F3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9356" y="4934835"/>
            <a:ext cx="564123" cy="1803483"/>
          </a:xfrm>
          <a:prstGeom prst="rect">
            <a:avLst/>
          </a:prstGeom>
        </p:spPr>
      </p:pic>
      <p:pic>
        <p:nvPicPr>
          <p:cNvPr id="9" name="Afbeelding 8">
            <a:extLst>
              <a:ext uri="{FF2B5EF4-FFF2-40B4-BE49-F238E27FC236}">
                <a16:creationId xmlns:a16="http://schemas.microsoft.com/office/drawing/2014/main" id="{5B42815E-F127-4E4D-9C43-B4B8F5848533}"/>
              </a:ext>
            </a:extLst>
          </p:cNvPr>
          <p:cNvPicPr>
            <a:picLocks noChangeAspect="1"/>
          </p:cNvPicPr>
          <p:nvPr/>
        </p:nvPicPr>
        <p:blipFill rotWithShape="1">
          <a:blip r:embed="rId2">
            <a:extLst>
              <a:ext uri="{28A0092B-C50C-407E-A947-70E740481C1C}">
                <a14:useLocalDpi xmlns:a14="http://schemas.microsoft.com/office/drawing/2010/main" val="0"/>
              </a:ext>
            </a:extLst>
          </a:blip>
          <a:srcRect l="38912"/>
          <a:stretch/>
        </p:blipFill>
        <p:spPr>
          <a:xfrm>
            <a:off x="11027197" y="53392"/>
            <a:ext cx="896454" cy="1015012"/>
          </a:xfrm>
          <a:prstGeom prst="rect">
            <a:avLst/>
          </a:prstGeom>
        </p:spPr>
      </p:pic>
      <p:pic>
        <p:nvPicPr>
          <p:cNvPr id="10" name="Afbeelding 9">
            <a:extLst>
              <a:ext uri="{FF2B5EF4-FFF2-40B4-BE49-F238E27FC236}">
                <a16:creationId xmlns:a16="http://schemas.microsoft.com/office/drawing/2014/main" id="{DB57CCF7-B67F-414B-A2C1-B72A33234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9356" y="4934835"/>
            <a:ext cx="564123" cy="1803483"/>
          </a:xfrm>
          <a:prstGeom prst="rect">
            <a:avLst/>
          </a:prstGeom>
        </p:spPr>
      </p:pic>
      <p:sp>
        <p:nvSpPr>
          <p:cNvPr id="98" name="Tekstvak 97">
            <a:extLst>
              <a:ext uri="{FF2B5EF4-FFF2-40B4-BE49-F238E27FC236}">
                <a16:creationId xmlns:a16="http://schemas.microsoft.com/office/drawing/2014/main" id="{4CC695A8-1732-4C6B-8D7B-74CA3CA1C633}"/>
              </a:ext>
            </a:extLst>
          </p:cNvPr>
          <p:cNvSpPr txBox="1"/>
          <p:nvPr/>
        </p:nvSpPr>
        <p:spPr>
          <a:xfrm>
            <a:off x="1170465" y="569203"/>
            <a:ext cx="53496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MAAK EN KEUZE!!</a:t>
            </a:r>
          </a:p>
        </p:txBody>
      </p:sp>
      <p:cxnSp>
        <p:nvCxnSpPr>
          <p:cNvPr id="99" name="Rechte verbindingslijn 98">
            <a:extLst>
              <a:ext uri="{FF2B5EF4-FFF2-40B4-BE49-F238E27FC236}">
                <a16:creationId xmlns:a16="http://schemas.microsoft.com/office/drawing/2014/main" id="{EAB331B4-6709-455B-BE20-CCBCD31DA17B}"/>
              </a:ext>
            </a:extLst>
          </p:cNvPr>
          <p:cNvCxnSpPr>
            <a:cxnSpLocks/>
          </p:cNvCxnSpPr>
          <p:nvPr/>
        </p:nvCxnSpPr>
        <p:spPr>
          <a:xfrm>
            <a:off x="1222097" y="989817"/>
            <a:ext cx="266737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AutoShape 4" descr="House of Control">
            <a:extLst>
              <a:ext uri="{FF2B5EF4-FFF2-40B4-BE49-F238E27FC236}">
                <a16:creationId xmlns:a16="http://schemas.microsoft.com/office/drawing/2014/main" id="{C7FFE849-73F8-4CB4-B961-BA183AE4D04B}"/>
              </a:ext>
            </a:extLst>
          </p:cNvPr>
          <p:cNvSpPr>
            <a:spLocks noChangeAspect="1" noChangeArrowheads="1"/>
          </p:cNvSpPr>
          <p:nvPr/>
        </p:nvSpPr>
        <p:spPr bwMode="auto">
          <a:xfrm>
            <a:off x="6814621" y="292779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kstvak 47">
            <a:extLst>
              <a:ext uri="{FF2B5EF4-FFF2-40B4-BE49-F238E27FC236}">
                <a16:creationId xmlns:a16="http://schemas.microsoft.com/office/drawing/2014/main" id="{746CE87A-E293-4181-9767-ECF1838C8D00}"/>
              </a:ext>
            </a:extLst>
          </p:cNvPr>
          <p:cNvSpPr txBox="1"/>
          <p:nvPr/>
        </p:nvSpPr>
        <p:spPr>
          <a:xfrm>
            <a:off x="587191" y="2087457"/>
            <a:ext cx="2849418" cy="3001334"/>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Efficiëntie</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Kostenbeheersing</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Schaalvergroting</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Optimalisatie van productieprocessen</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Technologische innovatie</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Rendement</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Marktgerichtheid</a:t>
            </a:r>
          </a:p>
        </p:txBody>
      </p:sp>
      <p:sp>
        <p:nvSpPr>
          <p:cNvPr id="50" name="Tekstvak 49">
            <a:extLst>
              <a:ext uri="{FF2B5EF4-FFF2-40B4-BE49-F238E27FC236}">
                <a16:creationId xmlns:a16="http://schemas.microsoft.com/office/drawing/2014/main" id="{21FDC19C-1D5F-4FDE-8F1A-8CAEA61A3487}"/>
              </a:ext>
            </a:extLst>
          </p:cNvPr>
          <p:cNvSpPr txBox="1"/>
          <p:nvPr/>
        </p:nvSpPr>
        <p:spPr>
          <a:xfrm>
            <a:off x="8938696" y="2104958"/>
            <a:ext cx="6096000" cy="3370666"/>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Diversificatie van </a:t>
            </a:r>
            <a:br>
              <a:rPr kumimoji="0" lang="nl-NL"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nl-NL"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waarde aanbod</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Kwaliteit</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Merkimago</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Niche-markten</a:t>
            </a:r>
            <a:endParaRPr kumimoji="0" lang="nl-NL"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Toegevoegde waarde</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Maatwerk</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Duurzaamheid</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Consumentenbeleving</a:t>
            </a:r>
          </a:p>
        </p:txBody>
      </p:sp>
      <p:sp>
        <p:nvSpPr>
          <p:cNvPr id="15" name="Tekstvak 14">
            <a:extLst>
              <a:ext uri="{FF2B5EF4-FFF2-40B4-BE49-F238E27FC236}">
                <a16:creationId xmlns:a16="http://schemas.microsoft.com/office/drawing/2014/main" id="{C1FEAA15-E159-48C6-8AA8-22791A035538}"/>
              </a:ext>
            </a:extLst>
          </p:cNvPr>
          <p:cNvSpPr txBox="1"/>
          <p:nvPr/>
        </p:nvSpPr>
        <p:spPr>
          <a:xfrm>
            <a:off x="5242291" y="1695632"/>
            <a:ext cx="4297724"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Strategisch voordeel</a:t>
            </a:r>
          </a:p>
        </p:txBody>
      </p:sp>
      <p:sp>
        <p:nvSpPr>
          <p:cNvPr id="17" name="Tekstvak 16">
            <a:extLst>
              <a:ext uri="{FF2B5EF4-FFF2-40B4-BE49-F238E27FC236}">
                <a16:creationId xmlns:a16="http://schemas.microsoft.com/office/drawing/2014/main" id="{27482128-049D-4013-A1D9-84D78AE897BF}"/>
              </a:ext>
            </a:extLst>
          </p:cNvPr>
          <p:cNvSpPr txBox="1"/>
          <p:nvPr/>
        </p:nvSpPr>
        <p:spPr>
          <a:xfrm rot="16200000">
            <a:off x="2235488" y="3219098"/>
            <a:ext cx="2349912"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Strategisch doel</a:t>
            </a:r>
          </a:p>
        </p:txBody>
      </p:sp>
      <p:sp>
        <p:nvSpPr>
          <p:cNvPr id="3" name="Rechthoek 2">
            <a:extLst>
              <a:ext uri="{FF2B5EF4-FFF2-40B4-BE49-F238E27FC236}">
                <a16:creationId xmlns:a16="http://schemas.microsoft.com/office/drawing/2014/main" id="{432BC44A-2968-7A78-D9F0-3A1004623E48}"/>
              </a:ext>
            </a:extLst>
          </p:cNvPr>
          <p:cNvSpPr/>
          <p:nvPr/>
        </p:nvSpPr>
        <p:spPr>
          <a:xfrm>
            <a:off x="4066429" y="2235678"/>
            <a:ext cx="2124075" cy="1212375"/>
          </a:xfrm>
          <a:prstGeom prst="rect">
            <a:avLst/>
          </a:prstGeom>
          <a:gradFill flip="none" rotWithShape="1">
            <a:gsLst>
              <a:gs pos="0">
                <a:srgbClr val="A3B482">
                  <a:tint val="66000"/>
                  <a:satMod val="160000"/>
                </a:srgbClr>
              </a:gs>
              <a:gs pos="50000">
                <a:srgbClr val="A3B482">
                  <a:tint val="44500"/>
                  <a:satMod val="160000"/>
                </a:srgbClr>
              </a:gs>
              <a:gs pos="100000">
                <a:srgbClr val="A3B482">
                  <a:tint val="23500"/>
                  <a:satMod val="160000"/>
                </a:srgbClr>
              </a:gs>
            </a:gsLst>
            <a:lin ang="27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b="1" dirty="0">
                <a:solidFill>
                  <a:schemeClr val="tx1"/>
                </a:solidFill>
                <a:latin typeface="Arial" panose="020B0604020202020204" pitchFamily="34" charset="0"/>
                <a:cs typeface="Arial" panose="020B0604020202020204" pitchFamily="34" charset="0"/>
              </a:rPr>
              <a:t>Kosten</a:t>
            </a:r>
          </a:p>
          <a:p>
            <a:pPr algn="ctr"/>
            <a:r>
              <a:rPr lang="nl-NL" sz="1600" b="1" dirty="0">
                <a:solidFill>
                  <a:schemeClr val="tx1"/>
                </a:solidFill>
                <a:latin typeface="Arial" panose="020B0604020202020204" pitchFamily="34" charset="0"/>
                <a:cs typeface="Arial" panose="020B0604020202020204" pitchFamily="34" charset="0"/>
              </a:rPr>
              <a:t>leiderschap</a:t>
            </a:r>
          </a:p>
        </p:txBody>
      </p:sp>
      <p:sp>
        <p:nvSpPr>
          <p:cNvPr id="7" name="Rechthoek 6">
            <a:extLst>
              <a:ext uri="{FF2B5EF4-FFF2-40B4-BE49-F238E27FC236}">
                <a16:creationId xmlns:a16="http://schemas.microsoft.com/office/drawing/2014/main" id="{74E08D66-6A59-9FFA-A7F8-5C9B46E7597D}"/>
              </a:ext>
            </a:extLst>
          </p:cNvPr>
          <p:cNvSpPr/>
          <p:nvPr/>
        </p:nvSpPr>
        <p:spPr>
          <a:xfrm>
            <a:off x="6329116" y="2235677"/>
            <a:ext cx="2124075" cy="1212375"/>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b="1" dirty="0">
                <a:solidFill>
                  <a:schemeClr val="tx1"/>
                </a:solidFill>
                <a:latin typeface="Arial" panose="020B0604020202020204" pitchFamily="34" charset="0"/>
                <a:cs typeface="Arial" panose="020B0604020202020204" pitchFamily="34" charset="0"/>
              </a:rPr>
              <a:t>Differentiatie</a:t>
            </a:r>
          </a:p>
        </p:txBody>
      </p:sp>
      <p:sp>
        <p:nvSpPr>
          <p:cNvPr id="8" name="Rechthoek 7">
            <a:extLst>
              <a:ext uri="{FF2B5EF4-FFF2-40B4-BE49-F238E27FC236}">
                <a16:creationId xmlns:a16="http://schemas.microsoft.com/office/drawing/2014/main" id="{8CCA65DA-CCD1-7D3F-ECA7-AEDBF1F23D60}"/>
              </a:ext>
            </a:extLst>
          </p:cNvPr>
          <p:cNvSpPr/>
          <p:nvPr/>
        </p:nvSpPr>
        <p:spPr>
          <a:xfrm>
            <a:off x="4066429" y="3595036"/>
            <a:ext cx="2124075" cy="1212375"/>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b="1" dirty="0">
                <a:solidFill>
                  <a:schemeClr val="tx1"/>
                </a:solidFill>
                <a:latin typeface="Arial" panose="020B0604020202020204" pitchFamily="34" charset="0"/>
                <a:cs typeface="Arial" panose="020B0604020202020204" pitchFamily="34" charset="0"/>
              </a:rPr>
              <a:t>Kosten </a:t>
            </a:r>
            <a:br>
              <a:rPr lang="nl-NL" sz="1600" b="1" dirty="0">
                <a:solidFill>
                  <a:schemeClr val="tx1"/>
                </a:solidFill>
                <a:latin typeface="Arial" panose="020B0604020202020204" pitchFamily="34" charset="0"/>
                <a:cs typeface="Arial" panose="020B0604020202020204" pitchFamily="34" charset="0"/>
              </a:rPr>
            </a:br>
            <a:r>
              <a:rPr lang="nl-NL" sz="1600" b="1" dirty="0">
                <a:solidFill>
                  <a:schemeClr val="tx1"/>
                </a:solidFill>
                <a:latin typeface="Arial" panose="020B0604020202020204" pitchFamily="34" charset="0"/>
                <a:cs typeface="Arial" panose="020B0604020202020204" pitchFamily="34" charset="0"/>
              </a:rPr>
              <a:t>focus</a:t>
            </a:r>
          </a:p>
        </p:txBody>
      </p:sp>
      <p:sp>
        <p:nvSpPr>
          <p:cNvPr id="11" name="Rechthoek 10">
            <a:extLst>
              <a:ext uri="{FF2B5EF4-FFF2-40B4-BE49-F238E27FC236}">
                <a16:creationId xmlns:a16="http://schemas.microsoft.com/office/drawing/2014/main" id="{109FCC36-137D-7200-75AA-3058298A1BAC}"/>
              </a:ext>
            </a:extLst>
          </p:cNvPr>
          <p:cNvSpPr/>
          <p:nvPr/>
        </p:nvSpPr>
        <p:spPr>
          <a:xfrm>
            <a:off x="6329116" y="3595036"/>
            <a:ext cx="2124075" cy="1212375"/>
          </a:xfrm>
          <a:prstGeom prst="rect">
            <a:avLst/>
          </a:prstGeom>
          <a:gradFill flip="none" rotWithShape="1">
            <a:gsLst>
              <a:gs pos="0">
                <a:srgbClr val="00528C">
                  <a:tint val="66000"/>
                  <a:satMod val="160000"/>
                </a:srgbClr>
              </a:gs>
              <a:gs pos="50000">
                <a:srgbClr val="00528C">
                  <a:tint val="44500"/>
                  <a:satMod val="160000"/>
                </a:srgbClr>
              </a:gs>
              <a:gs pos="100000">
                <a:srgbClr val="00528C">
                  <a:tint val="23500"/>
                  <a:satMod val="160000"/>
                </a:srgbClr>
              </a:gs>
            </a:gsLst>
            <a:lin ang="54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b="1" dirty="0">
                <a:solidFill>
                  <a:schemeClr val="tx1"/>
                </a:solidFill>
                <a:latin typeface="Arial" panose="020B0604020202020204" pitchFamily="34" charset="0"/>
                <a:cs typeface="Arial" panose="020B0604020202020204" pitchFamily="34" charset="0"/>
              </a:rPr>
              <a:t>Differentiatie</a:t>
            </a:r>
          </a:p>
          <a:p>
            <a:pPr algn="ctr"/>
            <a:r>
              <a:rPr lang="nl-NL" sz="1600" b="1" dirty="0">
                <a:solidFill>
                  <a:schemeClr val="tx1"/>
                </a:solidFill>
                <a:latin typeface="Arial" panose="020B0604020202020204" pitchFamily="34" charset="0"/>
                <a:cs typeface="Arial" panose="020B0604020202020204" pitchFamily="34" charset="0"/>
              </a:rPr>
              <a:t>focus</a:t>
            </a:r>
          </a:p>
        </p:txBody>
      </p:sp>
      <p:sp>
        <p:nvSpPr>
          <p:cNvPr id="12" name="Tekstvak 11">
            <a:extLst>
              <a:ext uri="{FF2B5EF4-FFF2-40B4-BE49-F238E27FC236}">
                <a16:creationId xmlns:a16="http://schemas.microsoft.com/office/drawing/2014/main" id="{4B599A4E-B3CA-6AED-9383-EF5DD8BEB393}"/>
              </a:ext>
            </a:extLst>
          </p:cNvPr>
          <p:cNvSpPr txBox="1"/>
          <p:nvPr/>
        </p:nvSpPr>
        <p:spPr>
          <a:xfrm rot="16200000">
            <a:off x="3314597" y="2635534"/>
            <a:ext cx="1057275" cy="307777"/>
          </a:xfrm>
          <a:prstGeom prst="rect">
            <a:avLst/>
          </a:prstGeom>
          <a:noFill/>
        </p:spPr>
        <p:txBody>
          <a:bodyPr wrap="square" rtlCol="0">
            <a:spAutoFit/>
          </a:bodyPr>
          <a:lstStyle/>
          <a:p>
            <a:r>
              <a:rPr lang="nl-NL" sz="1400" dirty="0">
                <a:latin typeface="Arial" panose="020B0604020202020204" pitchFamily="34" charset="0"/>
                <a:cs typeface="Arial" panose="020B0604020202020204" pitchFamily="34" charset="0"/>
              </a:rPr>
              <a:t>Breed </a:t>
            </a:r>
            <a:r>
              <a:rPr lang="nl-NL" sz="1400" dirty="0">
                <a:latin typeface="Arial" panose="020B0604020202020204" pitchFamily="34" charset="0"/>
                <a:cs typeface="Arial" panose="020B0604020202020204" pitchFamily="34" charset="0"/>
                <a:sym typeface="Wingdings" panose="05000000000000000000" pitchFamily="2" charset="2"/>
              </a:rPr>
              <a:t> </a:t>
            </a:r>
            <a:endParaRPr lang="nl-NL" sz="1400" dirty="0">
              <a:latin typeface="Arial" panose="020B0604020202020204" pitchFamily="34" charset="0"/>
              <a:cs typeface="Arial" panose="020B0604020202020204" pitchFamily="34" charset="0"/>
            </a:endParaRPr>
          </a:p>
        </p:txBody>
      </p:sp>
      <p:sp>
        <p:nvSpPr>
          <p:cNvPr id="14" name="Tekstvak 13">
            <a:extLst>
              <a:ext uri="{FF2B5EF4-FFF2-40B4-BE49-F238E27FC236}">
                <a16:creationId xmlns:a16="http://schemas.microsoft.com/office/drawing/2014/main" id="{445343E9-85CA-244D-0AB6-15FA069D8DCE}"/>
              </a:ext>
            </a:extLst>
          </p:cNvPr>
          <p:cNvSpPr txBox="1"/>
          <p:nvPr/>
        </p:nvSpPr>
        <p:spPr>
          <a:xfrm rot="16200000">
            <a:off x="3314597" y="3903503"/>
            <a:ext cx="1057275" cy="307777"/>
          </a:xfrm>
          <a:prstGeom prst="rect">
            <a:avLst/>
          </a:prstGeom>
          <a:noFill/>
        </p:spPr>
        <p:txBody>
          <a:bodyPr wrap="square" rtlCol="0">
            <a:spAutoFit/>
          </a:bodyPr>
          <a:lstStyle/>
          <a:p>
            <a:r>
              <a:rPr lang="nl-NL" sz="1400" dirty="0">
                <a:latin typeface="Arial" panose="020B0604020202020204" pitchFamily="34" charset="0"/>
                <a:cs typeface="Arial" panose="020B0604020202020204" pitchFamily="34" charset="0"/>
                <a:sym typeface="Wingdings" panose="05000000000000000000" pitchFamily="2" charset="2"/>
              </a:rPr>
              <a:t> </a:t>
            </a:r>
            <a:r>
              <a:rPr lang="nl-NL" sz="1400" dirty="0">
                <a:latin typeface="Arial" panose="020B0604020202020204" pitchFamily="34" charset="0"/>
                <a:cs typeface="Arial" panose="020B0604020202020204" pitchFamily="34" charset="0"/>
              </a:rPr>
              <a:t>Smal </a:t>
            </a:r>
            <a:r>
              <a:rPr lang="nl-NL" sz="1400" dirty="0">
                <a:latin typeface="Arial" panose="020B0604020202020204" pitchFamily="34" charset="0"/>
                <a:cs typeface="Arial" panose="020B0604020202020204" pitchFamily="34" charset="0"/>
                <a:sym typeface="Wingdings" panose="05000000000000000000" pitchFamily="2" charset="2"/>
              </a:rPr>
              <a:t>  </a:t>
            </a:r>
            <a:endParaRPr lang="nl-NL" sz="1400" dirty="0">
              <a:latin typeface="Arial" panose="020B0604020202020204" pitchFamily="34" charset="0"/>
              <a:cs typeface="Arial" panose="020B0604020202020204" pitchFamily="34" charset="0"/>
            </a:endParaRPr>
          </a:p>
        </p:txBody>
      </p:sp>
      <p:sp>
        <p:nvSpPr>
          <p:cNvPr id="20" name="Tekstvak 19">
            <a:extLst>
              <a:ext uri="{FF2B5EF4-FFF2-40B4-BE49-F238E27FC236}">
                <a16:creationId xmlns:a16="http://schemas.microsoft.com/office/drawing/2014/main" id="{C0798452-8067-C49D-D6AF-0C99A1711855}"/>
              </a:ext>
            </a:extLst>
          </p:cNvPr>
          <p:cNvSpPr txBox="1"/>
          <p:nvPr/>
        </p:nvSpPr>
        <p:spPr>
          <a:xfrm>
            <a:off x="6688601" y="4869340"/>
            <a:ext cx="1842817" cy="307777"/>
          </a:xfrm>
          <a:prstGeom prst="rect">
            <a:avLst/>
          </a:prstGeom>
          <a:noFill/>
        </p:spPr>
        <p:txBody>
          <a:bodyPr wrap="square" rtlCol="0">
            <a:spAutoFit/>
          </a:bodyPr>
          <a:lstStyle/>
          <a:p>
            <a:r>
              <a:rPr lang="nl-NL" sz="1400" dirty="0">
                <a:latin typeface="Arial" panose="020B0604020202020204" pitchFamily="34" charset="0"/>
                <a:cs typeface="Arial" panose="020B0604020202020204" pitchFamily="34" charset="0"/>
              </a:rPr>
              <a:t>Differentiatie </a:t>
            </a:r>
            <a:r>
              <a:rPr lang="nl-NL" sz="1400" dirty="0">
                <a:latin typeface="Arial" panose="020B0604020202020204" pitchFamily="34" charset="0"/>
                <a:cs typeface="Arial" panose="020B0604020202020204" pitchFamily="34" charset="0"/>
                <a:sym typeface="Wingdings" panose="05000000000000000000" pitchFamily="2" charset="2"/>
              </a:rPr>
              <a:t> </a:t>
            </a:r>
            <a:endParaRPr lang="nl-NL" sz="1400" dirty="0">
              <a:latin typeface="Arial" panose="020B0604020202020204" pitchFamily="34" charset="0"/>
              <a:cs typeface="Arial" panose="020B0604020202020204" pitchFamily="34" charset="0"/>
            </a:endParaRPr>
          </a:p>
        </p:txBody>
      </p:sp>
      <p:sp>
        <p:nvSpPr>
          <p:cNvPr id="21" name="Tekstvak 20">
            <a:extLst>
              <a:ext uri="{FF2B5EF4-FFF2-40B4-BE49-F238E27FC236}">
                <a16:creationId xmlns:a16="http://schemas.microsoft.com/office/drawing/2014/main" id="{E8624C66-2644-35DE-76DC-9811524063C0}"/>
              </a:ext>
            </a:extLst>
          </p:cNvPr>
          <p:cNvSpPr txBox="1"/>
          <p:nvPr/>
        </p:nvSpPr>
        <p:spPr>
          <a:xfrm>
            <a:off x="4971804" y="4888829"/>
            <a:ext cx="1842817" cy="307777"/>
          </a:xfrm>
          <a:prstGeom prst="rect">
            <a:avLst/>
          </a:prstGeom>
          <a:noFill/>
        </p:spPr>
        <p:txBody>
          <a:bodyPr wrap="square" rtlCol="0">
            <a:spAutoFit/>
          </a:bodyPr>
          <a:lstStyle/>
          <a:p>
            <a:r>
              <a:rPr lang="nl-NL" sz="1400" dirty="0">
                <a:latin typeface="Arial" panose="020B0604020202020204" pitchFamily="34" charset="0"/>
                <a:cs typeface="Arial" panose="020B0604020202020204" pitchFamily="34" charset="0"/>
                <a:sym typeface="Wingdings" panose="05000000000000000000" pitchFamily="2" charset="2"/>
              </a:rPr>
              <a:t> Kosten</a:t>
            </a:r>
            <a:endParaRPr lang="nl-NL" sz="1400" dirty="0">
              <a:latin typeface="Arial" panose="020B0604020202020204" pitchFamily="34" charset="0"/>
              <a:cs typeface="Arial" panose="020B0604020202020204" pitchFamily="34" charset="0"/>
            </a:endParaRPr>
          </a:p>
        </p:txBody>
      </p:sp>
      <p:cxnSp>
        <p:nvCxnSpPr>
          <p:cNvPr id="23" name="Rechte verbindingslijn 22">
            <a:extLst>
              <a:ext uri="{FF2B5EF4-FFF2-40B4-BE49-F238E27FC236}">
                <a16:creationId xmlns:a16="http://schemas.microsoft.com/office/drawing/2014/main" id="{D05A6F60-502E-ED1C-5AD1-8A5E3CEE40F0}"/>
              </a:ext>
            </a:extLst>
          </p:cNvPr>
          <p:cNvCxnSpPr/>
          <p:nvPr/>
        </p:nvCxnSpPr>
        <p:spPr>
          <a:xfrm>
            <a:off x="5128466" y="2087457"/>
            <a:ext cx="2371955"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24" name="Rechte verbindingslijn 23">
            <a:extLst>
              <a:ext uri="{FF2B5EF4-FFF2-40B4-BE49-F238E27FC236}">
                <a16:creationId xmlns:a16="http://schemas.microsoft.com/office/drawing/2014/main" id="{C56A65EF-AADC-2719-05BA-922AA2906196}"/>
              </a:ext>
            </a:extLst>
          </p:cNvPr>
          <p:cNvCxnSpPr>
            <a:cxnSpLocks/>
          </p:cNvCxnSpPr>
          <p:nvPr/>
        </p:nvCxnSpPr>
        <p:spPr>
          <a:xfrm flipV="1">
            <a:off x="3689346" y="2652813"/>
            <a:ext cx="0" cy="2027765"/>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27" name="Rechte verbindingslijn met pijl 26">
            <a:extLst>
              <a:ext uri="{FF2B5EF4-FFF2-40B4-BE49-F238E27FC236}">
                <a16:creationId xmlns:a16="http://schemas.microsoft.com/office/drawing/2014/main" id="{7E261B21-576A-7012-5B0B-346CACFA035D}"/>
              </a:ext>
            </a:extLst>
          </p:cNvPr>
          <p:cNvCxnSpPr>
            <a:cxnSpLocks/>
          </p:cNvCxnSpPr>
          <p:nvPr/>
        </p:nvCxnSpPr>
        <p:spPr>
          <a:xfrm flipH="1">
            <a:off x="3579721" y="2375861"/>
            <a:ext cx="2370022" cy="0"/>
          </a:xfrm>
          <a:prstGeom prst="straightConnector1">
            <a:avLst/>
          </a:prstGeom>
          <a:ln w="28575">
            <a:solidFill>
              <a:schemeClr val="accent2"/>
            </a:solidFill>
            <a:tailEnd type="triangle"/>
          </a:ln>
        </p:spPr>
        <p:style>
          <a:lnRef idx="1">
            <a:schemeClr val="accent4"/>
          </a:lnRef>
          <a:fillRef idx="0">
            <a:schemeClr val="accent4"/>
          </a:fillRef>
          <a:effectRef idx="0">
            <a:schemeClr val="accent4"/>
          </a:effectRef>
          <a:fontRef idx="minor">
            <a:schemeClr val="tx1"/>
          </a:fontRef>
        </p:style>
      </p:cxnSp>
      <p:cxnSp>
        <p:nvCxnSpPr>
          <p:cNvPr id="28" name="Rechte verbindingslijn met pijl 27">
            <a:extLst>
              <a:ext uri="{FF2B5EF4-FFF2-40B4-BE49-F238E27FC236}">
                <a16:creationId xmlns:a16="http://schemas.microsoft.com/office/drawing/2014/main" id="{603AEFE7-0790-9AF9-236E-9336DEE59191}"/>
              </a:ext>
            </a:extLst>
          </p:cNvPr>
          <p:cNvCxnSpPr>
            <a:cxnSpLocks/>
          </p:cNvCxnSpPr>
          <p:nvPr/>
        </p:nvCxnSpPr>
        <p:spPr>
          <a:xfrm>
            <a:off x="6638679" y="2375861"/>
            <a:ext cx="2300017" cy="0"/>
          </a:xfrm>
          <a:prstGeom prst="straightConnector1">
            <a:avLst/>
          </a:prstGeom>
          <a:ln w="28575">
            <a:solidFill>
              <a:schemeClr val="accent2"/>
            </a:solidFill>
            <a:tailEnd type="triangle"/>
          </a:ln>
        </p:spPr>
        <p:style>
          <a:lnRef idx="1">
            <a:schemeClr val="accent4"/>
          </a:lnRef>
          <a:fillRef idx="0">
            <a:schemeClr val="accent4"/>
          </a:fillRef>
          <a:effectRef idx="0">
            <a:schemeClr val="accent4"/>
          </a:effectRef>
          <a:fontRef idx="minor">
            <a:schemeClr val="tx1"/>
          </a:fontRef>
        </p:style>
      </p:cxnSp>
      <p:sp>
        <p:nvSpPr>
          <p:cNvPr id="32" name="Ovaal 31">
            <a:extLst>
              <a:ext uri="{FF2B5EF4-FFF2-40B4-BE49-F238E27FC236}">
                <a16:creationId xmlns:a16="http://schemas.microsoft.com/office/drawing/2014/main" id="{34F19A1A-19CF-0079-E4E3-653ACD74CC73}"/>
              </a:ext>
            </a:extLst>
          </p:cNvPr>
          <p:cNvSpPr/>
          <p:nvPr/>
        </p:nvSpPr>
        <p:spPr>
          <a:xfrm>
            <a:off x="5560684" y="2841864"/>
            <a:ext cx="1278000" cy="1276471"/>
          </a:xfrm>
          <a:prstGeom prst="ellipse">
            <a:avLst/>
          </a:prstGeom>
          <a:solidFill>
            <a:srgbClr val="EE7203"/>
          </a:solidFill>
          <a:ln>
            <a:solidFill>
              <a:schemeClr val="accent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b="1" dirty="0" err="1">
                <a:latin typeface="Arial" panose="020B0604020202020204" pitchFamily="34" charset="0"/>
                <a:cs typeface="Arial" panose="020B0604020202020204" pitchFamily="34" charset="0"/>
              </a:rPr>
              <a:t>Stuck</a:t>
            </a:r>
            <a:r>
              <a:rPr lang="nl-NL" sz="1400" b="1" dirty="0">
                <a:latin typeface="Arial" panose="020B0604020202020204" pitchFamily="34" charset="0"/>
                <a:cs typeface="Arial" panose="020B0604020202020204" pitchFamily="34" charset="0"/>
              </a:rPr>
              <a:t> </a:t>
            </a:r>
            <a:br>
              <a:rPr lang="nl-NL" sz="1400" b="1" dirty="0">
                <a:latin typeface="Arial" panose="020B0604020202020204" pitchFamily="34" charset="0"/>
                <a:cs typeface="Arial" panose="020B0604020202020204" pitchFamily="34" charset="0"/>
              </a:rPr>
            </a:br>
            <a:r>
              <a:rPr lang="nl-NL" sz="1400" b="1" dirty="0">
                <a:latin typeface="Arial" panose="020B0604020202020204" pitchFamily="34" charset="0"/>
                <a:cs typeface="Arial" panose="020B0604020202020204" pitchFamily="34" charset="0"/>
              </a:rPr>
              <a:t>in </a:t>
            </a:r>
            <a:r>
              <a:rPr lang="nl-NL" sz="1400" b="1" dirty="0" err="1">
                <a:latin typeface="Arial" panose="020B0604020202020204" pitchFamily="34" charset="0"/>
                <a:cs typeface="Arial" panose="020B0604020202020204" pitchFamily="34" charset="0"/>
              </a:rPr>
              <a:t>the</a:t>
            </a:r>
            <a:r>
              <a:rPr lang="nl-NL" sz="1400" b="1" dirty="0">
                <a:latin typeface="Arial" panose="020B0604020202020204" pitchFamily="34" charset="0"/>
                <a:cs typeface="Arial" panose="020B0604020202020204" pitchFamily="34" charset="0"/>
              </a:rPr>
              <a:t> </a:t>
            </a:r>
            <a:r>
              <a:rPr lang="nl-NL" sz="1400" b="1" dirty="0" err="1">
                <a:latin typeface="Arial" panose="020B0604020202020204" pitchFamily="34" charset="0"/>
                <a:cs typeface="Arial" panose="020B0604020202020204" pitchFamily="34" charset="0"/>
              </a:rPr>
              <a:t>middle</a:t>
            </a:r>
            <a:endParaRPr lang="nl-NL"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18752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22" presetClass="entr" presetSubtype="8"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500"/>
                                        <p:tgtEl>
                                          <p:spTgt spid="23"/>
                                        </p:tgtEl>
                                      </p:cBhvr>
                                    </p:animEffect>
                                  </p:childTnLst>
                                </p:cTn>
                              </p:par>
                              <p:par>
                                <p:cTn id="35" presetID="22" presetClass="entr" presetSubtype="4"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childTnLst>
                          </p:cTn>
                        </p:par>
                        <p:par>
                          <p:cTn id="38" fill="hold">
                            <p:stCondLst>
                              <p:cond delay="1500"/>
                            </p:stCondLst>
                            <p:childTnLst>
                              <p:par>
                                <p:cTn id="39" presetID="22" presetClass="entr" presetSubtype="2" fill="hold"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right)">
                                      <p:cBhvr>
                                        <p:cTn id="41" dur="1000"/>
                                        <p:tgtEl>
                                          <p:spTgt spid="27"/>
                                        </p:tgtEl>
                                      </p:cBhvr>
                                    </p:animEffect>
                                  </p:childTnLst>
                                </p:cTn>
                              </p:par>
                            </p:childTnLst>
                          </p:cTn>
                        </p:par>
                        <p:par>
                          <p:cTn id="42" fill="hold">
                            <p:stCondLst>
                              <p:cond delay="2500"/>
                            </p:stCondLst>
                            <p:childTnLst>
                              <p:par>
                                <p:cTn id="43" presetID="10" presetClass="entr" presetSubtype="0" fill="hold" nodeType="afterEffect">
                                  <p:stCondLst>
                                    <p:cond delay="0"/>
                                  </p:stCondLst>
                                  <p:childTnLst>
                                    <p:set>
                                      <p:cBhvr>
                                        <p:cTn id="44" dur="1" fill="hold">
                                          <p:stCondLst>
                                            <p:cond delay="0"/>
                                          </p:stCondLst>
                                        </p:cTn>
                                        <p:tgtEl>
                                          <p:spTgt spid="48">
                                            <p:txEl>
                                              <p:pRg st="0" end="0"/>
                                            </p:txEl>
                                          </p:spTgt>
                                        </p:tgtEl>
                                        <p:attrNameLst>
                                          <p:attrName>style.visibility</p:attrName>
                                        </p:attrNameLst>
                                      </p:cBhvr>
                                      <p:to>
                                        <p:strVal val="visible"/>
                                      </p:to>
                                    </p:set>
                                    <p:animEffect transition="in" filter="fade">
                                      <p:cBhvr>
                                        <p:cTn id="45" dur="500"/>
                                        <p:tgtEl>
                                          <p:spTgt spid="48">
                                            <p:txEl>
                                              <p:pRg st="0" end="0"/>
                                            </p:txEl>
                                          </p:spTgt>
                                        </p:tgtEl>
                                      </p:cBhvr>
                                    </p:animEffect>
                                  </p:childTnLst>
                                </p:cTn>
                              </p:par>
                            </p:childTnLst>
                          </p:cTn>
                        </p:par>
                        <p:par>
                          <p:cTn id="46" fill="hold">
                            <p:stCondLst>
                              <p:cond delay="3000"/>
                            </p:stCondLst>
                            <p:childTnLst>
                              <p:par>
                                <p:cTn id="47" presetID="10" presetClass="entr" presetSubtype="0" fill="hold" nodeType="afterEffect">
                                  <p:stCondLst>
                                    <p:cond delay="0"/>
                                  </p:stCondLst>
                                  <p:childTnLst>
                                    <p:set>
                                      <p:cBhvr>
                                        <p:cTn id="48" dur="1" fill="hold">
                                          <p:stCondLst>
                                            <p:cond delay="0"/>
                                          </p:stCondLst>
                                        </p:cTn>
                                        <p:tgtEl>
                                          <p:spTgt spid="48">
                                            <p:txEl>
                                              <p:pRg st="1" end="1"/>
                                            </p:txEl>
                                          </p:spTgt>
                                        </p:tgtEl>
                                        <p:attrNameLst>
                                          <p:attrName>style.visibility</p:attrName>
                                        </p:attrNameLst>
                                      </p:cBhvr>
                                      <p:to>
                                        <p:strVal val="visible"/>
                                      </p:to>
                                    </p:set>
                                    <p:animEffect transition="in" filter="fade">
                                      <p:cBhvr>
                                        <p:cTn id="49" dur="500"/>
                                        <p:tgtEl>
                                          <p:spTgt spid="48">
                                            <p:txEl>
                                              <p:pRg st="1" end="1"/>
                                            </p:txEl>
                                          </p:spTgt>
                                        </p:tgtEl>
                                      </p:cBhvr>
                                    </p:animEffect>
                                  </p:childTnLst>
                                </p:cTn>
                              </p:par>
                            </p:childTnLst>
                          </p:cTn>
                        </p:par>
                        <p:par>
                          <p:cTn id="50" fill="hold">
                            <p:stCondLst>
                              <p:cond delay="3500"/>
                            </p:stCondLst>
                            <p:childTnLst>
                              <p:par>
                                <p:cTn id="51" presetID="10" presetClass="entr" presetSubtype="0" fill="hold" nodeType="afterEffect">
                                  <p:stCondLst>
                                    <p:cond delay="0"/>
                                  </p:stCondLst>
                                  <p:childTnLst>
                                    <p:set>
                                      <p:cBhvr>
                                        <p:cTn id="52" dur="1" fill="hold">
                                          <p:stCondLst>
                                            <p:cond delay="0"/>
                                          </p:stCondLst>
                                        </p:cTn>
                                        <p:tgtEl>
                                          <p:spTgt spid="48">
                                            <p:txEl>
                                              <p:pRg st="2" end="2"/>
                                            </p:txEl>
                                          </p:spTgt>
                                        </p:tgtEl>
                                        <p:attrNameLst>
                                          <p:attrName>style.visibility</p:attrName>
                                        </p:attrNameLst>
                                      </p:cBhvr>
                                      <p:to>
                                        <p:strVal val="visible"/>
                                      </p:to>
                                    </p:set>
                                    <p:animEffect transition="in" filter="fade">
                                      <p:cBhvr>
                                        <p:cTn id="53" dur="500"/>
                                        <p:tgtEl>
                                          <p:spTgt spid="48">
                                            <p:txEl>
                                              <p:pRg st="2" end="2"/>
                                            </p:txEl>
                                          </p:spTgt>
                                        </p:tgtEl>
                                      </p:cBhvr>
                                    </p:animEffect>
                                  </p:childTnLst>
                                </p:cTn>
                              </p:par>
                            </p:childTnLst>
                          </p:cTn>
                        </p:par>
                        <p:par>
                          <p:cTn id="54" fill="hold">
                            <p:stCondLst>
                              <p:cond delay="4000"/>
                            </p:stCondLst>
                            <p:childTnLst>
                              <p:par>
                                <p:cTn id="55" presetID="10" presetClass="entr" presetSubtype="0" fill="hold" nodeType="afterEffect">
                                  <p:stCondLst>
                                    <p:cond delay="0"/>
                                  </p:stCondLst>
                                  <p:childTnLst>
                                    <p:set>
                                      <p:cBhvr>
                                        <p:cTn id="56" dur="1" fill="hold">
                                          <p:stCondLst>
                                            <p:cond delay="0"/>
                                          </p:stCondLst>
                                        </p:cTn>
                                        <p:tgtEl>
                                          <p:spTgt spid="48">
                                            <p:txEl>
                                              <p:pRg st="3" end="3"/>
                                            </p:txEl>
                                          </p:spTgt>
                                        </p:tgtEl>
                                        <p:attrNameLst>
                                          <p:attrName>style.visibility</p:attrName>
                                        </p:attrNameLst>
                                      </p:cBhvr>
                                      <p:to>
                                        <p:strVal val="visible"/>
                                      </p:to>
                                    </p:set>
                                    <p:animEffect transition="in" filter="fade">
                                      <p:cBhvr>
                                        <p:cTn id="57" dur="500"/>
                                        <p:tgtEl>
                                          <p:spTgt spid="48">
                                            <p:txEl>
                                              <p:pRg st="3" end="3"/>
                                            </p:txEl>
                                          </p:spTgt>
                                        </p:tgtEl>
                                      </p:cBhvr>
                                    </p:animEffect>
                                  </p:childTnLst>
                                </p:cTn>
                              </p:par>
                            </p:childTnLst>
                          </p:cTn>
                        </p:par>
                        <p:par>
                          <p:cTn id="58" fill="hold">
                            <p:stCondLst>
                              <p:cond delay="4500"/>
                            </p:stCondLst>
                            <p:childTnLst>
                              <p:par>
                                <p:cTn id="59" presetID="10" presetClass="entr" presetSubtype="0" fill="hold" nodeType="afterEffect">
                                  <p:stCondLst>
                                    <p:cond delay="0"/>
                                  </p:stCondLst>
                                  <p:childTnLst>
                                    <p:set>
                                      <p:cBhvr>
                                        <p:cTn id="60" dur="1" fill="hold">
                                          <p:stCondLst>
                                            <p:cond delay="0"/>
                                          </p:stCondLst>
                                        </p:cTn>
                                        <p:tgtEl>
                                          <p:spTgt spid="48">
                                            <p:txEl>
                                              <p:pRg st="4" end="4"/>
                                            </p:txEl>
                                          </p:spTgt>
                                        </p:tgtEl>
                                        <p:attrNameLst>
                                          <p:attrName>style.visibility</p:attrName>
                                        </p:attrNameLst>
                                      </p:cBhvr>
                                      <p:to>
                                        <p:strVal val="visible"/>
                                      </p:to>
                                    </p:set>
                                    <p:animEffect transition="in" filter="fade">
                                      <p:cBhvr>
                                        <p:cTn id="61" dur="500"/>
                                        <p:tgtEl>
                                          <p:spTgt spid="48">
                                            <p:txEl>
                                              <p:pRg st="4" end="4"/>
                                            </p:txEl>
                                          </p:spTgt>
                                        </p:tgtEl>
                                      </p:cBhvr>
                                    </p:animEffect>
                                  </p:childTnLst>
                                </p:cTn>
                              </p:par>
                            </p:childTnLst>
                          </p:cTn>
                        </p:par>
                        <p:par>
                          <p:cTn id="62" fill="hold">
                            <p:stCondLst>
                              <p:cond delay="5000"/>
                            </p:stCondLst>
                            <p:childTnLst>
                              <p:par>
                                <p:cTn id="63" presetID="10" presetClass="entr" presetSubtype="0" fill="hold" nodeType="afterEffect">
                                  <p:stCondLst>
                                    <p:cond delay="0"/>
                                  </p:stCondLst>
                                  <p:childTnLst>
                                    <p:set>
                                      <p:cBhvr>
                                        <p:cTn id="64" dur="1" fill="hold">
                                          <p:stCondLst>
                                            <p:cond delay="0"/>
                                          </p:stCondLst>
                                        </p:cTn>
                                        <p:tgtEl>
                                          <p:spTgt spid="48">
                                            <p:txEl>
                                              <p:pRg st="5" end="5"/>
                                            </p:txEl>
                                          </p:spTgt>
                                        </p:tgtEl>
                                        <p:attrNameLst>
                                          <p:attrName>style.visibility</p:attrName>
                                        </p:attrNameLst>
                                      </p:cBhvr>
                                      <p:to>
                                        <p:strVal val="visible"/>
                                      </p:to>
                                    </p:set>
                                    <p:animEffect transition="in" filter="fade">
                                      <p:cBhvr>
                                        <p:cTn id="65" dur="500"/>
                                        <p:tgtEl>
                                          <p:spTgt spid="48">
                                            <p:txEl>
                                              <p:pRg st="5" end="5"/>
                                            </p:txEl>
                                          </p:spTgt>
                                        </p:tgtEl>
                                      </p:cBhvr>
                                    </p:animEffect>
                                  </p:childTnLst>
                                </p:cTn>
                              </p:par>
                            </p:childTnLst>
                          </p:cTn>
                        </p:par>
                        <p:par>
                          <p:cTn id="66" fill="hold">
                            <p:stCondLst>
                              <p:cond delay="5500"/>
                            </p:stCondLst>
                            <p:childTnLst>
                              <p:par>
                                <p:cTn id="67" presetID="10" presetClass="entr" presetSubtype="0" fill="hold" nodeType="afterEffect">
                                  <p:stCondLst>
                                    <p:cond delay="0"/>
                                  </p:stCondLst>
                                  <p:childTnLst>
                                    <p:set>
                                      <p:cBhvr>
                                        <p:cTn id="68" dur="1" fill="hold">
                                          <p:stCondLst>
                                            <p:cond delay="0"/>
                                          </p:stCondLst>
                                        </p:cTn>
                                        <p:tgtEl>
                                          <p:spTgt spid="48">
                                            <p:txEl>
                                              <p:pRg st="6" end="6"/>
                                            </p:txEl>
                                          </p:spTgt>
                                        </p:tgtEl>
                                        <p:attrNameLst>
                                          <p:attrName>style.visibility</p:attrName>
                                        </p:attrNameLst>
                                      </p:cBhvr>
                                      <p:to>
                                        <p:strVal val="visible"/>
                                      </p:to>
                                    </p:set>
                                    <p:animEffect transition="in" filter="fade">
                                      <p:cBhvr>
                                        <p:cTn id="69" dur="500"/>
                                        <p:tgtEl>
                                          <p:spTgt spid="48">
                                            <p:txEl>
                                              <p:pRg st="6" end="6"/>
                                            </p:txEl>
                                          </p:spTgt>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left)">
                                      <p:cBhvr>
                                        <p:cTn id="73" dur="1000"/>
                                        <p:tgtEl>
                                          <p:spTgt spid="28"/>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50">
                                            <p:txEl>
                                              <p:pRg st="0" end="0"/>
                                            </p:txEl>
                                          </p:spTgt>
                                        </p:tgtEl>
                                        <p:attrNameLst>
                                          <p:attrName>style.visibility</p:attrName>
                                        </p:attrNameLst>
                                      </p:cBhvr>
                                      <p:to>
                                        <p:strVal val="visible"/>
                                      </p:to>
                                    </p:set>
                                    <p:animEffect transition="in" filter="fade">
                                      <p:cBhvr>
                                        <p:cTn id="78" dur="500"/>
                                        <p:tgtEl>
                                          <p:spTgt spid="50">
                                            <p:txEl>
                                              <p:pRg st="0" end="0"/>
                                            </p:txEl>
                                          </p:spTgt>
                                        </p:tgtEl>
                                      </p:cBhvr>
                                    </p:animEffect>
                                  </p:childTnLst>
                                </p:cTn>
                              </p:par>
                            </p:childTnLst>
                          </p:cTn>
                        </p:par>
                        <p:par>
                          <p:cTn id="79" fill="hold">
                            <p:stCondLst>
                              <p:cond delay="500"/>
                            </p:stCondLst>
                            <p:childTnLst>
                              <p:par>
                                <p:cTn id="80" presetID="10" presetClass="entr" presetSubtype="0" fill="hold" nodeType="afterEffect">
                                  <p:stCondLst>
                                    <p:cond delay="0"/>
                                  </p:stCondLst>
                                  <p:childTnLst>
                                    <p:set>
                                      <p:cBhvr>
                                        <p:cTn id="81" dur="1" fill="hold">
                                          <p:stCondLst>
                                            <p:cond delay="0"/>
                                          </p:stCondLst>
                                        </p:cTn>
                                        <p:tgtEl>
                                          <p:spTgt spid="50">
                                            <p:txEl>
                                              <p:pRg st="1" end="1"/>
                                            </p:txEl>
                                          </p:spTgt>
                                        </p:tgtEl>
                                        <p:attrNameLst>
                                          <p:attrName>style.visibility</p:attrName>
                                        </p:attrNameLst>
                                      </p:cBhvr>
                                      <p:to>
                                        <p:strVal val="visible"/>
                                      </p:to>
                                    </p:set>
                                    <p:animEffect transition="in" filter="fade">
                                      <p:cBhvr>
                                        <p:cTn id="82" dur="500"/>
                                        <p:tgtEl>
                                          <p:spTgt spid="50">
                                            <p:txEl>
                                              <p:pRg st="1" end="1"/>
                                            </p:txEl>
                                          </p:spTgt>
                                        </p:tgtEl>
                                      </p:cBhvr>
                                    </p:animEffect>
                                  </p:childTnLst>
                                </p:cTn>
                              </p:par>
                            </p:childTnLst>
                          </p:cTn>
                        </p:par>
                        <p:par>
                          <p:cTn id="83" fill="hold">
                            <p:stCondLst>
                              <p:cond delay="1000"/>
                            </p:stCondLst>
                            <p:childTnLst>
                              <p:par>
                                <p:cTn id="84" presetID="10" presetClass="entr" presetSubtype="0" fill="hold" nodeType="afterEffect">
                                  <p:stCondLst>
                                    <p:cond delay="0"/>
                                  </p:stCondLst>
                                  <p:childTnLst>
                                    <p:set>
                                      <p:cBhvr>
                                        <p:cTn id="85" dur="1" fill="hold">
                                          <p:stCondLst>
                                            <p:cond delay="0"/>
                                          </p:stCondLst>
                                        </p:cTn>
                                        <p:tgtEl>
                                          <p:spTgt spid="50">
                                            <p:txEl>
                                              <p:pRg st="2" end="2"/>
                                            </p:txEl>
                                          </p:spTgt>
                                        </p:tgtEl>
                                        <p:attrNameLst>
                                          <p:attrName>style.visibility</p:attrName>
                                        </p:attrNameLst>
                                      </p:cBhvr>
                                      <p:to>
                                        <p:strVal val="visible"/>
                                      </p:to>
                                    </p:set>
                                    <p:animEffect transition="in" filter="fade">
                                      <p:cBhvr>
                                        <p:cTn id="86" dur="500"/>
                                        <p:tgtEl>
                                          <p:spTgt spid="50">
                                            <p:txEl>
                                              <p:pRg st="2" end="2"/>
                                            </p:txEl>
                                          </p:spTgt>
                                        </p:tgtEl>
                                      </p:cBhvr>
                                    </p:animEffect>
                                  </p:childTnLst>
                                </p:cTn>
                              </p:par>
                            </p:childTnLst>
                          </p:cTn>
                        </p:par>
                        <p:par>
                          <p:cTn id="87" fill="hold">
                            <p:stCondLst>
                              <p:cond delay="1500"/>
                            </p:stCondLst>
                            <p:childTnLst>
                              <p:par>
                                <p:cTn id="88" presetID="10" presetClass="entr" presetSubtype="0" fill="hold" nodeType="afterEffect">
                                  <p:stCondLst>
                                    <p:cond delay="0"/>
                                  </p:stCondLst>
                                  <p:childTnLst>
                                    <p:set>
                                      <p:cBhvr>
                                        <p:cTn id="89" dur="1" fill="hold">
                                          <p:stCondLst>
                                            <p:cond delay="0"/>
                                          </p:stCondLst>
                                        </p:cTn>
                                        <p:tgtEl>
                                          <p:spTgt spid="50">
                                            <p:txEl>
                                              <p:pRg st="3" end="3"/>
                                            </p:txEl>
                                          </p:spTgt>
                                        </p:tgtEl>
                                        <p:attrNameLst>
                                          <p:attrName>style.visibility</p:attrName>
                                        </p:attrNameLst>
                                      </p:cBhvr>
                                      <p:to>
                                        <p:strVal val="visible"/>
                                      </p:to>
                                    </p:set>
                                    <p:animEffect transition="in" filter="fade">
                                      <p:cBhvr>
                                        <p:cTn id="90" dur="500"/>
                                        <p:tgtEl>
                                          <p:spTgt spid="50">
                                            <p:txEl>
                                              <p:pRg st="3" end="3"/>
                                            </p:txEl>
                                          </p:spTgt>
                                        </p:tgtEl>
                                      </p:cBhvr>
                                    </p:animEffect>
                                  </p:childTnLst>
                                </p:cTn>
                              </p:par>
                            </p:childTnLst>
                          </p:cTn>
                        </p:par>
                        <p:par>
                          <p:cTn id="91" fill="hold">
                            <p:stCondLst>
                              <p:cond delay="2000"/>
                            </p:stCondLst>
                            <p:childTnLst>
                              <p:par>
                                <p:cTn id="92" presetID="10" presetClass="entr" presetSubtype="0" fill="hold" nodeType="afterEffect">
                                  <p:stCondLst>
                                    <p:cond delay="0"/>
                                  </p:stCondLst>
                                  <p:childTnLst>
                                    <p:set>
                                      <p:cBhvr>
                                        <p:cTn id="93" dur="1" fill="hold">
                                          <p:stCondLst>
                                            <p:cond delay="0"/>
                                          </p:stCondLst>
                                        </p:cTn>
                                        <p:tgtEl>
                                          <p:spTgt spid="50">
                                            <p:txEl>
                                              <p:pRg st="4" end="4"/>
                                            </p:txEl>
                                          </p:spTgt>
                                        </p:tgtEl>
                                        <p:attrNameLst>
                                          <p:attrName>style.visibility</p:attrName>
                                        </p:attrNameLst>
                                      </p:cBhvr>
                                      <p:to>
                                        <p:strVal val="visible"/>
                                      </p:to>
                                    </p:set>
                                    <p:animEffect transition="in" filter="fade">
                                      <p:cBhvr>
                                        <p:cTn id="94" dur="500"/>
                                        <p:tgtEl>
                                          <p:spTgt spid="50">
                                            <p:txEl>
                                              <p:pRg st="4" end="4"/>
                                            </p:txEl>
                                          </p:spTgt>
                                        </p:tgtEl>
                                      </p:cBhvr>
                                    </p:animEffect>
                                  </p:childTnLst>
                                </p:cTn>
                              </p:par>
                            </p:childTnLst>
                          </p:cTn>
                        </p:par>
                        <p:par>
                          <p:cTn id="95" fill="hold">
                            <p:stCondLst>
                              <p:cond delay="2500"/>
                            </p:stCondLst>
                            <p:childTnLst>
                              <p:par>
                                <p:cTn id="96" presetID="10" presetClass="entr" presetSubtype="0" fill="hold" nodeType="afterEffect">
                                  <p:stCondLst>
                                    <p:cond delay="0"/>
                                  </p:stCondLst>
                                  <p:childTnLst>
                                    <p:set>
                                      <p:cBhvr>
                                        <p:cTn id="97" dur="1" fill="hold">
                                          <p:stCondLst>
                                            <p:cond delay="0"/>
                                          </p:stCondLst>
                                        </p:cTn>
                                        <p:tgtEl>
                                          <p:spTgt spid="50">
                                            <p:txEl>
                                              <p:pRg st="5" end="5"/>
                                            </p:txEl>
                                          </p:spTgt>
                                        </p:tgtEl>
                                        <p:attrNameLst>
                                          <p:attrName>style.visibility</p:attrName>
                                        </p:attrNameLst>
                                      </p:cBhvr>
                                      <p:to>
                                        <p:strVal val="visible"/>
                                      </p:to>
                                    </p:set>
                                    <p:animEffect transition="in" filter="fade">
                                      <p:cBhvr>
                                        <p:cTn id="98" dur="500"/>
                                        <p:tgtEl>
                                          <p:spTgt spid="50">
                                            <p:txEl>
                                              <p:pRg st="5" end="5"/>
                                            </p:txEl>
                                          </p:spTgt>
                                        </p:tgtEl>
                                      </p:cBhvr>
                                    </p:animEffect>
                                  </p:childTnLst>
                                </p:cTn>
                              </p:par>
                            </p:childTnLst>
                          </p:cTn>
                        </p:par>
                        <p:par>
                          <p:cTn id="99" fill="hold">
                            <p:stCondLst>
                              <p:cond delay="3000"/>
                            </p:stCondLst>
                            <p:childTnLst>
                              <p:par>
                                <p:cTn id="100" presetID="10" presetClass="entr" presetSubtype="0" fill="hold" nodeType="afterEffect">
                                  <p:stCondLst>
                                    <p:cond delay="0"/>
                                  </p:stCondLst>
                                  <p:childTnLst>
                                    <p:set>
                                      <p:cBhvr>
                                        <p:cTn id="101" dur="1" fill="hold">
                                          <p:stCondLst>
                                            <p:cond delay="0"/>
                                          </p:stCondLst>
                                        </p:cTn>
                                        <p:tgtEl>
                                          <p:spTgt spid="50">
                                            <p:txEl>
                                              <p:pRg st="6" end="6"/>
                                            </p:txEl>
                                          </p:spTgt>
                                        </p:tgtEl>
                                        <p:attrNameLst>
                                          <p:attrName>style.visibility</p:attrName>
                                        </p:attrNameLst>
                                      </p:cBhvr>
                                      <p:to>
                                        <p:strVal val="visible"/>
                                      </p:to>
                                    </p:set>
                                    <p:animEffect transition="in" filter="fade">
                                      <p:cBhvr>
                                        <p:cTn id="102" dur="500"/>
                                        <p:tgtEl>
                                          <p:spTgt spid="50">
                                            <p:txEl>
                                              <p:pRg st="6" end="6"/>
                                            </p:txEl>
                                          </p:spTgt>
                                        </p:tgtEl>
                                      </p:cBhvr>
                                    </p:animEffect>
                                  </p:childTnLst>
                                </p:cTn>
                              </p:par>
                            </p:childTnLst>
                          </p:cTn>
                        </p:par>
                        <p:par>
                          <p:cTn id="103" fill="hold">
                            <p:stCondLst>
                              <p:cond delay="3500"/>
                            </p:stCondLst>
                            <p:childTnLst>
                              <p:par>
                                <p:cTn id="104" presetID="10" presetClass="entr" presetSubtype="0" fill="hold" nodeType="afterEffect">
                                  <p:stCondLst>
                                    <p:cond delay="0"/>
                                  </p:stCondLst>
                                  <p:childTnLst>
                                    <p:set>
                                      <p:cBhvr>
                                        <p:cTn id="105" dur="1" fill="hold">
                                          <p:stCondLst>
                                            <p:cond delay="0"/>
                                          </p:stCondLst>
                                        </p:cTn>
                                        <p:tgtEl>
                                          <p:spTgt spid="50">
                                            <p:txEl>
                                              <p:pRg st="7" end="7"/>
                                            </p:txEl>
                                          </p:spTgt>
                                        </p:tgtEl>
                                        <p:attrNameLst>
                                          <p:attrName>style.visibility</p:attrName>
                                        </p:attrNameLst>
                                      </p:cBhvr>
                                      <p:to>
                                        <p:strVal val="visible"/>
                                      </p:to>
                                    </p:set>
                                    <p:animEffect transition="in" filter="fade">
                                      <p:cBhvr>
                                        <p:cTn id="106" dur="500"/>
                                        <p:tgtEl>
                                          <p:spTgt spid="50">
                                            <p:txEl>
                                              <p:pRg st="7" end="7"/>
                                            </p:txEl>
                                          </p:spTgt>
                                        </p:tgtEl>
                                      </p:cBhvr>
                                    </p:animEffect>
                                  </p:childTnLst>
                                </p:cTn>
                              </p:par>
                            </p:childTnLst>
                          </p:cTn>
                        </p:par>
                        <p:par>
                          <p:cTn id="107" fill="hold">
                            <p:stCondLst>
                              <p:cond delay="4000"/>
                            </p:stCondLst>
                            <p:childTnLst>
                              <p:par>
                                <p:cTn id="108" presetID="53" presetClass="entr" presetSubtype="16" fill="hold" grpId="0" nodeType="afterEffect">
                                  <p:stCondLst>
                                    <p:cond delay="0"/>
                                  </p:stCondLst>
                                  <p:childTnLst>
                                    <p:set>
                                      <p:cBhvr>
                                        <p:cTn id="109" dur="1" fill="hold">
                                          <p:stCondLst>
                                            <p:cond delay="0"/>
                                          </p:stCondLst>
                                        </p:cTn>
                                        <p:tgtEl>
                                          <p:spTgt spid="32"/>
                                        </p:tgtEl>
                                        <p:attrNameLst>
                                          <p:attrName>style.visibility</p:attrName>
                                        </p:attrNameLst>
                                      </p:cBhvr>
                                      <p:to>
                                        <p:strVal val="visible"/>
                                      </p:to>
                                    </p:set>
                                    <p:anim calcmode="lin" valueType="num">
                                      <p:cBhvr>
                                        <p:cTn id="110" dur="1000" fill="hold"/>
                                        <p:tgtEl>
                                          <p:spTgt spid="32"/>
                                        </p:tgtEl>
                                        <p:attrNameLst>
                                          <p:attrName>ppt_w</p:attrName>
                                        </p:attrNameLst>
                                      </p:cBhvr>
                                      <p:tavLst>
                                        <p:tav tm="0">
                                          <p:val>
                                            <p:fltVal val="0"/>
                                          </p:val>
                                        </p:tav>
                                        <p:tav tm="100000">
                                          <p:val>
                                            <p:strVal val="#ppt_w"/>
                                          </p:val>
                                        </p:tav>
                                      </p:tavLst>
                                    </p:anim>
                                    <p:anim calcmode="lin" valueType="num">
                                      <p:cBhvr>
                                        <p:cTn id="111" dur="1000" fill="hold"/>
                                        <p:tgtEl>
                                          <p:spTgt spid="32"/>
                                        </p:tgtEl>
                                        <p:attrNameLst>
                                          <p:attrName>ppt_h</p:attrName>
                                        </p:attrNameLst>
                                      </p:cBhvr>
                                      <p:tavLst>
                                        <p:tav tm="0">
                                          <p:val>
                                            <p:fltVal val="0"/>
                                          </p:val>
                                        </p:tav>
                                        <p:tav tm="100000">
                                          <p:val>
                                            <p:strVal val="#ppt_h"/>
                                          </p:val>
                                        </p:tav>
                                      </p:tavLst>
                                    </p:anim>
                                    <p:animEffect transition="in" filter="fade">
                                      <p:cBhvr>
                                        <p:cTn id="11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2" grpId="0"/>
      <p:bldP spid="14" grpId="0"/>
      <p:bldP spid="20" grpId="0"/>
      <p:bldP spid="21" grpId="0"/>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al 10">
            <a:extLst>
              <a:ext uri="{FF2B5EF4-FFF2-40B4-BE49-F238E27FC236}">
                <a16:creationId xmlns:a16="http://schemas.microsoft.com/office/drawing/2014/main" id="{49520691-796D-6BAB-F24B-B7FF2897563E}"/>
              </a:ext>
            </a:extLst>
          </p:cNvPr>
          <p:cNvSpPr/>
          <p:nvPr/>
        </p:nvSpPr>
        <p:spPr>
          <a:xfrm>
            <a:off x="9305861" y="4029075"/>
            <a:ext cx="2543239" cy="2543176"/>
          </a:xfrm>
          <a:prstGeom prst="ellipse">
            <a:avLst/>
          </a:prstGeom>
          <a:solidFill>
            <a:srgbClr val="4E8886"/>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757745CF-96DD-4263-A2FE-3F725C94539A}"/>
              </a:ext>
            </a:extLst>
          </p:cNvPr>
          <p:cNvPicPr>
            <a:picLocks noChangeAspect="1"/>
          </p:cNvPicPr>
          <p:nvPr/>
        </p:nvPicPr>
        <p:blipFill rotWithShape="1">
          <a:blip r:embed="rId3">
            <a:extLst>
              <a:ext uri="{28A0092B-C50C-407E-A947-70E740481C1C}">
                <a14:useLocalDpi xmlns:a14="http://schemas.microsoft.com/office/drawing/2010/main" val="0"/>
              </a:ext>
            </a:extLst>
          </a:blip>
          <a:srcRect l="38912"/>
          <a:stretch/>
        </p:blipFill>
        <p:spPr>
          <a:xfrm>
            <a:off x="11027197" y="53392"/>
            <a:ext cx="896454" cy="1015012"/>
          </a:xfrm>
          <a:prstGeom prst="rect">
            <a:avLst/>
          </a:prstGeom>
        </p:spPr>
      </p:pic>
      <p:pic>
        <p:nvPicPr>
          <p:cNvPr id="5" name="Afbeelding 4">
            <a:extLst>
              <a:ext uri="{FF2B5EF4-FFF2-40B4-BE49-F238E27FC236}">
                <a16:creationId xmlns:a16="http://schemas.microsoft.com/office/drawing/2014/main" id="{3B0D42DD-0432-4DD3-898F-B2216AB1F3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89356" y="4934835"/>
            <a:ext cx="564123" cy="1803483"/>
          </a:xfrm>
          <a:prstGeom prst="rect">
            <a:avLst/>
          </a:prstGeom>
        </p:spPr>
      </p:pic>
      <p:pic>
        <p:nvPicPr>
          <p:cNvPr id="9" name="Afbeelding 8">
            <a:extLst>
              <a:ext uri="{FF2B5EF4-FFF2-40B4-BE49-F238E27FC236}">
                <a16:creationId xmlns:a16="http://schemas.microsoft.com/office/drawing/2014/main" id="{5B42815E-F127-4E4D-9C43-B4B8F5848533}"/>
              </a:ext>
            </a:extLst>
          </p:cNvPr>
          <p:cNvPicPr>
            <a:picLocks noChangeAspect="1"/>
          </p:cNvPicPr>
          <p:nvPr/>
        </p:nvPicPr>
        <p:blipFill rotWithShape="1">
          <a:blip r:embed="rId3">
            <a:extLst>
              <a:ext uri="{28A0092B-C50C-407E-A947-70E740481C1C}">
                <a14:useLocalDpi xmlns:a14="http://schemas.microsoft.com/office/drawing/2010/main" val="0"/>
              </a:ext>
            </a:extLst>
          </a:blip>
          <a:srcRect l="38912"/>
          <a:stretch/>
        </p:blipFill>
        <p:spPr>
          <a:xfrm>
            <a:off x="11027197" y="53392"/>
            <a:ext cx="896454" cy="1015012"/>
          </a:xfrm>
          <a:prstGeom prst="rect">
            <a:avLst/>
          </a:prstGeom>
        </p:spPr>
      </p:pic>
      <p:pic>
        <p:nvPicPr>
          <p:cNvPr id="10" name="Afbeelding 9">
            <a:extLst>
              <a:ext uri="{FF2B5EF4-FFF2-40B4-BE49-F238E27FC236}">
                <a16:creationId xmlns:a16="http://schemas.microsoft.com/office/drawing/2014/main" id="{DB57CCF7-B67F-414B-A2C1-B72A332347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89356" y="4934835"/>
            <a:ext cx="564123" cy="1803483"/>
          </a:xfrm>
          <a:prstGeom prst="rect">
            <a:avLst/>
          </a:prstGeom>
        </p:spPr>
      </p:pic>
      <p:sp>
        <p:nvSpPr>
          <p:cNvPr id="98" name="Tekstvak 97">
            <a:extLst>
              <a:ext uri="{FF2B5EF4-FFF2-40B4-BE49-F238E27FC236}">
                <a16:creationId xmlns:a16="http://schemas.microsoft.com/office/drawing/2014/main" id="{4CC695A8-1732-4C6B-8D7B-74CA3CA1C633}"/>
              </a:ext>
            </a:extLst>
          </p:cNvPr>
          <p:cNvSpPr txBox="1"/>
          <p:nvPr/>
        </p:nvSpPr>
        <p:spPr>
          <a:xfrm>
            <a:off x="1170465" y="569203"/>
            <a:ext cx="53496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KOSTENLEIDERSCHAP</a:t>
            </a:r>
          </a:p>
        </p:txBody>
      </p:sp>
      <p:cxnSp>
        <p:nvCxnSpPr>
          <p:cNvPr id="99" name="Rechte verbindingslijn 98">
            <a:extLst>
              <a:ext uri="{FF2B5EF4-FFF2-40B4-BE49-F238E27FC236}">
                <a16:creationId xmlns:a16="http://schemas.microsoft.com/office/drawing/2014/main" id="{EAB331B4-6709-455B-BE20-CCBCD31DA17B}"/>
              </a:ext>
            </a:extLst>
          </p:cNvPr>
          <p:cNvCxnSpPr>
            <a:cxnSpLocks/>
          </p:cNvCxnSpPr>
          <p:nvPr/>
        </p:nvCxnSpPr>
        <p:spPr>
          <a:xfrm>
            <a:off x="1222097" y="989817"/>
            <a:ext cx="266737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AutoShape 4" descr="House of Control">
            <a:extLst>
              <a:ext uri="{FF2B5EF4-FFF2-40B4-BE49-F238E27FC236}">
                <a16:creationId xmlns:a16="http://schemas.microsoft.com/office/drawing/2014/main" id="{C7FFE849-73F8-4CB4-B961-BA183AE4D04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 name="Groep 12">
            <a:extLst>
              <a:ext uri="{FF2B5EF4-FFF2-40B4-BE49-F238E27FC236}">
                <a16:creationId xmlns:a16="http://schemas.microsoft.com/office/drawing/2014/main" id="{FAEEDF66-B43C-16F6-CE95-4A0A26791322}"/>
              </a:ext>
            </a:extLst>
          </p:cNvPr>
          <p:cNvGrpSpPr/>
          <p:nvPr/>
        </p:nvGrpSpPr>
        <p:grpSpPr>
          <a:xfrm>
            <a:off x="9778591" y="4338837"/>
            <a:ext cx="1609061" cy="1870484"/>
            <a:chOff x="9778591" y="4338837"/>
            <a:chExt cx="1609061" cy="1870484"/>
          </a:xfrm>
        </p:grpSpPr>
        <p:pic>
          <p:nvPicPr>
            <p:cNvPr id="1032" name="Picture 8" descr="Can you drink too much milk? | Arla">
              <a:extLst>
                <a:ext uri="{FF2B5EF4-FFF2-40B4-BE49-F238E27FC236}">
                  <a16:creationId xmlns:a16="http://schemas.microsoft.com/office/drawing/2014/main" id="{88EAB7C6-6EA4-5728-F573-56AA980D7B2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8838" r="15618"/>
            <a:stretch/>
          </p:blipFill>
          <p:spPr bwMode="auto">
            <a:xfrm>
              <a:off x="9969092" y="4456721"/>
              <a:ext cx="1418560" cy="1752600"/>
            </a:xfrm>
            <a:prstGeom prst="rect">
              <a:avLst/>
            </a:prstGeom>
            <a:noFill/>
            <a:extLst>
              <a:ext uri="{909E8E84-426E-40DD-AFC4-6F175D3DCCD1}">
                <a14:hiddenFill xmlns:a14="http://schemas.microsoft.com/office/drawing/2010/main">
                  <a:solidFill>
                    <a:srgbClr val="FFFFFF"/>
                  </a:solidFill>
                </a14:hiddenFill>
              </a:ext>
            </a:extLst>
          </p:spPr>
        </p:pic>
        <p:sp>
          <p:nvSpPr>
            <p:cNvPr id="8" name="Rechthoek 7">
              <a:extLst>
                <a:ext uri="{FF2B5EF4-FFF2-40B4-BE49-F238E27FC236}">
                  <a16:creationId xmlns:a16="http://schemas.microsoft.com/office/drawing/2014/main" id="{2467EE3A-016D-C2CF-5653-F7959A172D39}"/>
                </a:ext>
              </a:extLst>
            </p:cNvPr>
            <p:cNvSpPr/>
            <p:nvPr/>
          </p:nvSpPr>
          <p:spPr>
            <a:xfrm rot="749883">
              <a:off x="9778591" y="4338837"/>
              <a:ext cx="571500" cy="1152525"/>
            </a:xfrm>
            <a:prstGeom prst="rect">
              <a:avLst/>
            </a:prstGeom>
            <a:solidFill>
              <a:srgbClr val="4E88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2" name="Tekstvak 11">
            <a:extLst>
              <a:ext uri="{FF2B5EF4-FFF2-40B4-BE49-F238E27FC236}">
                <a16:creationId xmlns:a16="http://schemas.microsoft.com/office/drawing/2014/main" id="{CBC03974-9D49-402F-90AF-305BBE1F8727}"/>
              </a:ext>
            </a:extLst>
          </p:cNvPr>
          <p:cNvSpPr txBox="1"/>
          <p:nvPr/>
        </p:nvSpPr>
        <p:spPr>
          <a:xfrm>
            <a:off x="1095003" y="1119409"/>
            <a:ext cx="9506322" cy="4585871"/>
          </a:xfrm>
          <a:prstGeom prst="rect">
            <a:avLst/>
          </a:prstGeom>
          <a:noFill/>
        </p:spPr>
        <p:txBody>
          <a:bodyPr wrap="square">
            <a:spAutoFit/>
          </a:bodyPr>
          <a:lstStyle/>
          <a:p>
            <a:r>
              <a:rPr lang="nl-NL" dirty="0"/>
              <a:t> </a:t>
            </a:r>
          </a:p>
          <a:p>
            <a:r>
              <a:rPr lang="nl-NL" sz="1400" dirty="0">
                <a:latin typeface="Arial" panose="020B0604020202020204" pitchFamily="34" charset="0"/>
                <a:cs typeface="Arial" panose="020B0604020202020204" pitchFamily="34" charset="0"/>
              </a:rPr>
              <a:t> </a:t>
            </a:r>
          </a:p>
          <a:p>
            <a:pPr marL="285750" lvl="0" indent="-285750">
              <a:buFont typeface="Arial" panose="020B0604020202020204" pitchFamily="34" charset="0"/>
              <a:buChar char="•"/>
            </a:pPr>
            <a:r>
              <a:rPr lang="nl-NL" sz="1400" b="1" dirty="0">
                <a:latin typeface="Arial" panose="020B0604020202020204" pitchFamily="34" charset="0"/>
                <a:cs typeface="Arial" panose="020B0604020202020204" pitchFamily="34" charset="0"/>
              </a:rPr>
              <a:t>Melkstroom met standaard melkproducten (wet is de norm):</a:t>
            </a:r>
          </a:p>
          <a:p>
            <a:r>
              <a:rPr lang="nl-NL" sz="1400" dirty="0">
                <a:latin typeface="Arial" panose="020B0604020202020204" pitchFamily="34" charset="0"/>
                <a:cs typeface="Arial" panose="020B0604020202020204" pitchFamily="34" charset="0"/>
              </a:rPr>
              <a:t> </a:t>
            </a:r>
          </a:p>
          <a:p>
            <a:r>
              <a:rPr lang="nl-NL" sz="1400" dirty="0">
                <a:latin typeface="Arial" panose="020B0604020202020204" pitchFamily="34" charset="0"/>
                <a:cs typeface="Arial" panose="020B0604020202020204" pitchFamily="34" charset="0"/>
              </a:rPr>
              <a:t>Kenmerken: Deze melkstroom richt zich op efficiënte massaproductie van standaard zuivelproducten met een focus op kostenreductie. De nadruk ligt op het optimaliseren van productieprocessen en het behalen van schaalvoordelen.</a:t>
            </a:r>
          </a:p>
          <a:p>
            <a:endParaRPr lang="nl-NL" sz="1400" dirty="0">
              <a:latin typeface="Arial" panose="020B0604020202020204" pitchFamily="34" charset="0"/>
              <a:cs typeface="Arial" panose="020B0604020202020204" pitchFamily="34" charset="0"/>
            </a:endParaRPr>
          </a:p>
          <a:p>
            <a:r>
              <a:rPr lang="nl-NL" sz="1400" dirty="0">
                <a:latin typeface="Arial" panose="020B0604020202020204" pitchFamily="34" charset="0"/>
                <a:cs typeface="Arial" panose="020B0604020202020204" pitchFamily="34" charset="0"/>
              </a:rPr>
              <a:t>Voorbeeld: Grote zuivelbedrijven die zich richten op het produceren van gestandaardiseerde melk, poeders, foliekaas, yoghurt en kaas zonder specifieke duurzaamheids- of kwaliteitskenmerken.</a:t>
            </a:r>
          </a:p>
          <a:p>
            <a:r>
              <a:rPr lang="nl-NL" sz="1400" dirty="0">
                <a:latin typeface="Arial" panose="020B0604020202020204" pitchFamily="34" charset="0"/>
                <a:cs typeface="Arial" panose="020B0604020202020204" pitchFamily="34" charset="0"/>
              </a:rPr>
              <a:t> </a:t>
            </a:r>
          </a:p>
          <a:p>
            <a:pPr marL="285750" lvl="0" indent="-285750">
              <a:buFont typeface="Arial" panose="020B0604020202020204" pitchFamily="34" charset="0"/>
              <a:buChar char="•"/>
            </a:pPr>
            <a:r>
              <a:rPr lang="nl-NL" sz="1400" b="1" dirty="0">
                <a:latin typeface="Arial" panose="020B0604020202020204" pitchFamily="34" charset="0"/>
                <a:cs typeface="Arial" panose="020B0604020202020204" pitchFamily="34" charset="0"/>
              </a:rPr>
              <a:t>Grote melkfabrieken met massaproductie (met eigen normen):</a:t>
            </a:r>
          </a:p>
          <a:p>
            <a:r>
              <a:rPr lang="nl-NL" sz="1400" dirty="0">
                <a:latin typeface="Arial" panose="020B0604020202020204" pitchFamily="34" charset="0"/>
                <a:cs typeface="Arial" panose="020B0604020202020204" pitchFamily="34" charset="0"/>
              </a:rPr>
              <a:t> </a:t>
            </a:r>
          </a:p>
          <a:p>
            <a:r>
              <a:rPr lang="nl-NL" sz="1400" dirty="0">
                <a:latin typeface="Arial" panose="020B0604020202020204" pitchFamily="34" charset="0"/>
                <a:cs typeface="Arial" panose="020B0604020202020204" pitchFamily="34" charset="0"/>
              </a:rPr>
              <a:t>Kenmerken: Deze fabrieken verwerken grote volumes melk met gestandaardiseerde processen om </a:t>
            </a:r>
            <a:br>
              <a:rPr lang="nl-NL" sz="1400" dirty="0">
                <a:latin typeface="Arial" panose="020B0604020202020204" pitchFamily="34" charset="0"/>
                <a:cs typeface="Arial" panose="020B0604020202020204" pitchFamily="34" charset="0"/>
              </a:rPr>
            </a:br>
            <a:r>
              <a:rPr lang="nl-NL" sz="1400" dirty="0">
                <a:latin typeface="Arial" panose="020B0604020202020204" pitchFamily="34" charset="0"/>
                <a:cs typeface="Arial" panose="020B0604020202020204" pitchFamily="34" charset="0"/>
              </a:rPr>
              <a:t>kostenefficiëntie te bereiken. Ze streven naar een brede afzetmarkt en concurreren op prijsniveau.</a:t>
            </a:r>
          </a:p>
          <a:p>
            <a:endParaRPr lang="nl-NL" sz="1400" dirty="0">
              <a:latin typeface="Arial" panose="020B0604020202020204" pitchFamily="34" charset="0"/>
              <a:cs typeface="Arial" panose="020B0604020202020204" pitchFamily="34" charset="0"/>
            </a:endParaRPr>
          </a:p>
          <a:p>
            <a:r>
              <a:rPr lang="nl-NL" sz="1400" dirty="0">
                <a:latin typeface="Arial" panose="020B0604020202020204" pitchFamily="34" charset="0"/>
                <a:cs typeface="Arial" panose="020B0604020202020204" pitchFamily="34" charset="0"/>
              </a:rPr>
              <a:t>Voorbeeld: Zuivelfabrieken met aanvullende eisen die voor praktisch de gehele melkstroom gelden (inkoopvoorwaarde) die zich richten op het efficiënt verwerken van grote hoeveelheden melk voor een </a:t>
            </a:r>
            <a:br>
              <a:rPr lang="nl-NL" sz="1400" dirty="0">
                <a:latin typeface="Arial" panose="020B0604020202020204" pitchFamily="34" charset="0"/>
                <a:cs typeface="Arial" panose="020B0604020202020204" pitchFamily="34" charset="0"/>
              </a:rPr>
            </a:br>
            <a:r>
              <a:rPr lang="nl-NL" sz="1400" dirty="0">
                <a:latin typeface="Arial" panose="020B0604020202020204" pitchFamily="34" charset="0"/>
                <a:cs typeface="Arial" panose="020B0604020202020204" pitchFamily="34" charset="0"/>
              </a:rPr>
              <a:t>breed scala aan zuivelproducten op de internationale afzetmarkt.</a:t>
            </a:r>
          </a:p>
          <a:p>
            <a:r>
              <a:rPr lang="nl-NL" dirty="0"/>
              <a:t> </a:t>
            </a:r>
          </a:p>
          <a:p>
            <a:r>
              <a:rPr lang="nl-NL" dirty="0"/>
              <a:t> </a:t>
            </a:r>
          </a:p>
        </p:txBody>
      </p:sp>
    </p:spTree>
    <p:extLst>
      <p:ext uri="{BB962C8B-B14F-4D97-AF65-F5344CB8AC3E}">
        <p14:creationId xmlns:p14="http://schemas.microsoft.com/office/powerpoint/2010/main" val="24374011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fade">
                                      <p:cBhvr>
                                        <p:cTn id="13" dur="500"/>
                                        <p:tgtEl>
                                          <p:spTgt spid="1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Effect transition="in" filter="fade">
                                      <p:cBhvr>
                                        <p:cTn id="16" dur="500"/>
                                        <p:tgtEl>
                                          <p:spTgt spid="1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Effect transition="in" filter="fade">
                                      <p:cBhvr>
                                        <p:cTn id="19" dur="500"/>
                                        <p:tgtEl>
                                          <p:spTgt spid="1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fade">
                                      <p:cBhvr>
                                        <p:cTn id="22" dur="500"/>
                                        <p:tgtEl>
                                          <p:spTgt spid="1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animEffect transition="in" filter="fade">
                                      <p:cBhvr>
                                        <p:cTn id="27" dur="500"/>
                                        <p:tgtEl>
                                          <p:spTgt spid="12">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xEl>
                                              <p:pRg st="9" end="9"/>
                                            </p:txEl>
                                          </p:spTgt>
                                        </p:tgtEl>
                                        <p:attrNameLst>
                                          <p:attrName>style.visibility</p:attrName>
                                        </p:attrNameLst>
                                      </p:cBhvr>
                                      <p:to>
                                        <p:strVal val="visible"/>
                                      </p:to>
                                    </p:set>
                                    <p:animEffect transition="in" filter="fade">
                                      <p:cBhvr>
                                        <p:cTn id="30" dur="500"/>
                                        <p:tgtEl>
                                          <p:spTgt spid="12">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xEl>
                                              <p:pRg st="10" end="10"/>
                                            </p:txEl>
                                          </p:spTgt>
                                        </p:tgtEl>
                                        <p:attrNameLst>
                                          <p:attrName>style.visibility</p:attrName>
                                        </p:attrNameLst>
                                      </p:cBhvr>
                                      <p:to>
                                        <p:strVal val="visible"/>
                                      </p:to>
                                    </p:set>
                                    <p:animEffect transition="in" filter="fade">
                                      <p:cBhvr>
                                        <p:cTn id="33" dur="500"/>
                                        <p:tgtEl>
                                          <p:spTgt spid="12">
                                            <p:txEl>
                                              <p:pRg st="10" end="1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2">
                                            <p:txEl>
                                              <p:pRg st="12" end="12"/>
                                            </p:txEl>
                                          </p:spTgt>
                                        </p:tgtEl>
                                        <p:attrNameLst>
                                          <p:attrName>style.visibility</p:attrName>
                                        </p:attrNameLst>
                                      </p:cBhvr>
                                      <p:to>
                                        <p:strVal val="visible"/>
                                      </p:to>
                                    </p:set>
                                    <p:animEffect transition="in" filter="fade">
                                      <p:cBhvr>
                                        <p:cTn id="36" dur="500"/>
                                        <p:tgtEl>
                                          <p:spTgt spid="12">
                                            <p:txEl>
                                              <p:pRg st="12" end="12"/>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2">
                                            <p:txEl>
                                              <p:pRg st="13" end="13"/>
                                            </p:txEl>
                                          </p:spTgt>
                                        </p:tgtEl>
                                        <p:attrNameLst>
                                          <p:attrName>style.visibility</p:attrName>
                                        </p:attrNameLst>
                                      </p:cBhvr>
                                      <p:to>
                                        <p:strVal val="visible"/>
                                      </p:to>
                                    </p:set>
                                    <p:animEffect transition="in" filter="fade">
                                      <p:cBhvr>
                                        <p:cTn id="39" dur="500"/>
                                        <p:tgtEl>
                                          <p:spTgt spid="1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aring Dairy | Ben &amp; Jerry's">
            <a:extLst>
              <a:ext uri="{FF2B5EF4-FFF2-40B4-BE49-F238E27FC236}">
                <a16:creationId xmlns:a16="http://schemas.microsoft.com/office/drawing/2014/main" id="{DB43FC98-7FE1-1754-CD6C-F61C5A062B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5958" y="5882202"/>
            <a:ext cx="881063" cy="917605"/>
          </a:xfrm>
          <a:prstGeom prst="rect">
            <a:avLst/>
          </a:prstGeom>
          <a:noFill/>
          <a:extLst>
            <a:ext uri="{909E8E84-426E-40DD-AFC4-6F175D3DCCD1}">
              <a14:hiddenFill xmlns:a14="http://schemas.microsoft.com/office/drawing/2010/main">
                <a:solidFill>
                  <a:srgbClr val="FFFFFF"/>
                </a:solidFill>
              </a14:hiddenFill>
            </a:ext>
          </a:extLst>
        </p:spPr>
      </p:pic>
      <p:sp>
        <p:nvSpPr>
          <p:cNvPr id="2" name="Ovaal 1">
            <a:extLst>
              <a:ext uri="{FF2B5EF4-FFF2-40B4-BE49-F238E27FC236}">
                <a16:creationId xmlns:a16="http://schemas.microsoft.com/office/drawing/2014/main" id="{A2B2757B-15F1-6A68-C880-FF9323D7B499}"/>
              </a:ext>
            </a:extLst>
          </p:cNvPr>
          <p:cNvSpPr/>
          <p:nvPr/>
        </p:nvSpPr>
        <p:spPr>
          <a:xfrm>
            <a:off x="8816491" y="4206504"/>
            <a:ext cx="2047875" cy="2038350"/>
          </a:xfrm>
          <a:prstGeom prst="ellipse">
            <a:avLst/>
          </a:prstGeom>
          <a:solidFill>
            <a:srgbClr val="5D7596"/>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757745CF-96DD-4263-A2FE-3F725C94539A}"/>
              </a:ext>
            </a:extLst>
          </p:cNvPr>
          <p:cNvPicPr>
            <a:picLocks noChangeAspect="1"/>
          </p:cNvPicPr>
          <p:nvPr/>
        </p:nvPicPr>
        <p:blipFill rotWithShape="1">
          <a:blip r:embed="rId3">
            <a:extLst>
              <a:ext uri="{28A0092B-C50C-407E-A947-70E740481C1C}">
                <a14:useLocalDpi xmlns:a14="http://schemas.microsoft.com/office/drawing/2010/main" val="0"/>
              </a:ext>
            </a:extLst>
          </a:blip>
          <a:srcRect l="38912"/>
          <a:stretch/>
        </p:blipFill>
        <p:spPr>
          <a:xfrm>
            <a:off x="11027197" y="53392"/>
            <a:ext cx="896454" cy="1015012"/>
          </a:xfrm>
          <a:prstGeom prst="rect">
            <a:avLst/>
          </a:prstGeom>
        </p:spPr>
      </p:pic>
      <p:pic>
        <p:nvPicPr>
          <p:cNvPr id="5" name="Afbeelding 4">
            <a:extLst>
              <a:ext uri="{FF2B5EF4-FFF2-40B4-BE49-F238E27FC236}">
                <a16:creationId xmlns:a16="http://schemas.microsoft.com/office/drawing/2014/main" id="{3B0D42DD-0432-4DD3-898F-B2216AB1F3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89356" y="4934835"/>
            <a:ext cx="564123" cy="1803483"/>
          </a:xfrm>
          <a:prstGeom prst="rect">
            <a:avLst/>
          </a:prstGeom>
        </p:spPr>
      </p:pic>
      <p:pic>
        <p:nvPicPr>
          <p:cNvPr id="9" name="Afbeelding 8">
            <a:extLst>
              <a:ext uri="{FF2B5EF4-FFF2-40B4-BE49-F238E27FC236}">
                <a16:creationId xmlns:a16="http://schemas.microsoft.com/office/drawing/2014/main" id="{5B42815E-F127-4E4D-9C43-B4B8F5848533}"/>
              </a:ext>
            </a:extLst>
          </p:cNvPr>
          <p:cNvPicPr>
            <a:picLocks noChangeAspect="1"/>
          </p:cNvPicPr>
          <p:nvPr/>
        </p:nvPicPr>
        <p:blipFill rotWithShape="1">
          <a:blip r:embed="rId3">
            <a:extLst>
              <a:ext uri="{28A0092B-C50C-407E-A947-70E740481C1C}">
                <a14:useLocalDpi xmlns:a14="http://schemas.microsoft.com/office/drawing/2010/main" val="0"/>
              </a:ext>
            </a:extLst>
          </a:blip>
          <a:srcRect l="38912"/>
          <a:stretch/>
        </p:blipFill>
        <p:spPr>
          <a:xfrm>
            <a:off x="11027197" y="53392"/>
            <a:ext cx="896454" cy="1015012"/>
          </a:xfrm>
          <a:prstGeom prst="rect">
            <a:avLst/>
          </a:prstGeom>
        </p:spPr>
      </p:pic>
      <p:pic>
        <p:nvPicPr>
          <p:cNvPr id="10" name="Afbeelding 9">
            <a:extLst>
              <a:ext uri="{FF2B5EF4-FFF2-40B4-BE49-F238E27FC236}">
                <a16:creationId xmlns:a16="http://schemas.microsoft.com/office/drawing/2014/main" id="{DB57CCF7-B67F-414B-A2C1-B72A332347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89356" y="4934835"/>
            <a:ext cx="564123" cy="1803483"/>
          </a:xfrm>
          <a:prstGeom prst="rect">
            <a:avLst/>
          </a:prstGeom>
        </p:spPr>
      </p:pic>
      <p:sp>
        <p:nvSpPr>
          <p:cNvPr id="98" name="Tekstvak 97">
            <a:extLst>
              <a:ext uri="{FF2B5EF4-FFF2-40B4-BE49-F238E27FC236}">
                <a16:creationId xmlns:a16="http://schemas.microsoft.com/office/drawing/2014/main" id="{4CC695A8-1732-4C6B-8D7B-74CA3CA1C633}"/>
              </a:ext>
            </a:extLst>
          </p:cNvPr>
          <p:cNvSpPr txBox="1"/>
          <p:nvPr/>
        </p:nvSpPr>
        <p:spPr>
          <a:xfrm>
            <a:off x="1170465" y="569203"/>
            <a:ext cx="53496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DIFFERENTIATIE</a:t>
            </a:r>
          </a:p>
        </p:txBody>
      </p:sp>
      <p:cxnSp>
        <p:nvCxnSpPr>
          <p:cNvPr id="99" name="Rechte verbindingslijn 98">
            <a:extLst>
              <a:ext uri="{FF2B5EF4-FFF2-40B4-BE49-F238E27FC236}">
                <a16:creationId xmlns:a16="http://schemas.microsoft.com/office/drawing/2014/main" id="{EAB331B4-6709-455B-BE20-CCBCD31DA17B}"/>
              </a:ext>
            </a:extLst>
          </p:cNvPr>
          <p:cNvCxnSpPr>
            <a:cxnSpLocks/>
          </p:cNvCxnSpPr>
          <p:nvPr/>
        </p:nvCxnSpPr>
        <p:spPr>
          <a:xfrm>
            <a:off x="1222097" y="989817"/>
            <a:ext cx="266737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AutoShape 4" descr="House of Control">
            <a:extLst>
              <a:ext uri="{FF2B5EF4-FFF2-40B4-BE49-F238E27FC236}">
                <a16:creationId xmlns:a16="http://schemas.microsoft.com/office/drawing/2014/main" id="{C7FFE849-73F8-4CB4-B961-BA183AE4D04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kstvak 11">
            <a:extLst>
              <a:ext uri="{FF2B5EF4-FFF2-40B4-BE49-F238E27FC236}">
                <a16:creationId xmlns:a16="http://schemas.microsoft.com/office/drawing/2014/main" id="{CBC03974-9D49-402F-90AF-305BBE1F8727}"/>
              </a:ext>
            </a:extLst>
          </p:cNvPr>
          <p:cNvSpPr txBox="1"/>
          <p:nvPr/>
        </p:nvSpPr>
        <p:spPr>
          <a:xfrm>
            <a:off x="1222097" y="1150464"/>
            <a:ext cx="7594393" cy="4339650"/>
          </a:xfrm>
          <a:prstGeom prst="rect">
            <a:avLst/>
          </a:prstGeom>
          <a:noFill/>
        </p:spPr>
        <p:txBody>
          <a:bodyPr wrap="square">
            <a:spAutoFit/>
          </a:bodyPr>
          <a:lstStyle/>
          <a:p>
            <a:r>
              <a:rPr lang="nl-NL" dirty="0"/>
              <a:t> </a:t>
            </a:r>
          </a:p>
          <a:p>
            <a:r>
              <a:rPr lang="nl-NL" sz="1600" dirty="0">
                <a:latin typeface="Arial" panose="020B0604020202020204" pitchFamily="34" charset="0"/>
                <a:cs typeface="Arial" panose="020B0604020202020204" pitchFamily="34" charset="0"/>
              </a:rPr>
              <a:t> </a:t>
            </a:r>
          </a:p>
          <a:p>
            <a:pPr lvl="0"/>
            <a:r>
              <a:rPr lang="nl-NL" sz="1600" b="1" dirty="0">
                <a:latin typeface="Arial" panose="020B0604020202020204" pitchFamily="34" charset="0"/>
                <a:cs typeface="Arial" panose="020B0604020202020204" pitchFamily="34" charset="0"/>
              </a:rPr>
              <a:t>(Top)keurmerken:</a:t>
            </a:r>
          </a:p>
          <a:p>
            <a:pPr lvl="0"/>
            <a:r>
              <a:rPr lang="nl-NL" sz="1600" dirty="0">
                <a:latin typeface="Arial" panose="020B0604020202020204" pitchFamily="34" charset="0"/>
                <a:cs typeface="Arial" panose="020B0604020202020204" pitchFamily="34" charset="0"/>
              </a:rPr>
              <a:t>Duurzame melkstromen (bijv. Biologisch, Beter Leven, On </a:t>
            </a:r>
            <a:r>
              <a:rPr lang="nl-NL" sz="1600" dirty="0" err="1">
                <a:latin typeface="Arial" panose="020B0604020202020204" pitchFamily="34" charset="0"/>
                <a:cs typeface="Arial" panose="020B0604020202020204" pitchFamily="34" charset="0"/>
              </a:rPr>
              <a:t>the</a:t>
            </a:r>
            <a:r>
              <a:rPr lang="nl-NL" sz="1600" dirty="0">
                <a:latin typeface="Arial" panose="020B0604020202020204" pitchFamily="34" charset="0"/>
                <a:cs typeface="Arial" panose="020B0604020202020204" pitchFamily="34" charset="0"/>
              </a:rPr>
              <a:t> way </a:t>
            </a:r>
            <a:r>
              <a:rPr lang="nl-NL" sz="1600" dirty="0" err="1">
                <a:latin typeface="Arial" panose="020B0604020202020204" pitchFamily="34" charset="0"/>
                <a:cs typeface="Arial" panose="020B0604020202020204" pitchFamily="34" charset="0"/>
              </a:rPr>
              <a:t>to</a:t>
            </a:r>
            <a:r>
              <a:rPr lang="nl-NL" sz="1600" dirty="0">
                <a:latin typeface="Arial" panose="020B0604020202020204" pitchFamily="34" charset="0"/>
                <a:cs typeface="Arial" panose="020B0604020202020204" pitchFamily="34" charset="0"/>
              </a:rPr>
              <a:t> </a:t>
            </a:r>
            <a:r>
              <a:rPr lang="nl-NL" sz="1600" dirty="0" err="1">
                <a:latin typeface="Arial" panose="020B0604020202020204" pitchFamily="34" charset="0"/>
                <a:cs typeface="Arial" panose="020B0604020202020204" pitchFamily="34" charset="0"/>
              </a:rPr>
              <a:t>PlanetProof</a:t>
            </a:r>
            <a:r>
              <a:rPr lang="nl-NL" sz="1600" dirty="0">
                <a:latin typeface="Arial" panose="020B0604020202020204" pitchFamily="34" charset="0"/>
                <a:cs typeface="Arial" panose="020B0604020202020204" pitchFamily="34" charset="0"/>
              </a:rPr>
              <a:t>, </a:t>
            </a:r>
            <a:r>
              <a:rPr lang="nl-NL" sz="1600" dirty="0" err="1">
                <a:latin typeface="Arial" panose="020B0604020202020204" pitchFamily="34" charset="0"/>
                <a:cs typeface="Arial" panose="020B0604020202020204" pitchFamily="34" charset="0"/>
              </a:rPr>
              <a:t>Caring</a:t>
            </a:r>
            <a:r>
              <a:rPr lang="nl-NL" sz="1600" dirty="0">
                <a:latin typeface="Arial" panose="020B0604020202020204" pitchFamily="34" charset="0"/>
                <a:cs typeface="Arial" panose="020B0604020202020204" pitchFamily="34" charset="0"/>
              </a:rPr>
              <a:t> </a:t>
            </a:r>
            <a:r>
              <a:rPr lang="nl-NL" sz="1600" dirty="0" err="1">
                <a:latin typeface="Arial" panose="020B0604020202020204" pitchFamily="34" charset="0"/>
                <a:cs typeface="Arial" panose="020B0604020202020204" pitchFamily="34" charset="0"/>
              </a:rPr>
              <a:t>Dairy</a:t>
            </a:r>
            <a:r>
              <a:rPr lang="nl-NL" sz="1600" dirty="0">
                <a:latin typeface="Arial" panose="020B0604020202020204" pitchFamily="34" charset="0"/>
                <a:cs typeface="Arial" panose="020B0604020202020204" pitchFamily="34" charset="0"/>
              </a:rPr>
              <a:t>, Beter Voor):</a:t>
            </a:r>
          </a:p>
          <a:p>
            <a:r>
              <a:rPr lang="nl-NL" sz="1600" dirty="0">
                <a:latin typeface="Arial" panose="020B0604020202020204" pitchFamily="34" charset="0"/>
                <a:cs typeface="Arial" panose="020B0604020202020204" pitchFamily="34" charset="0"/>
              </a:rPr>
              <a:t> </a:t>
            </a:r>
          </a:p>
          <a:p>
            <a:r>
              <a:rPr lang="nl-NL" sz="1600" dirty="0">
                <a:latin typeface="Arial" panose="020B0604020202020204" pitchFamily="34" charset="0"/>
                <a:cs typeface="Arial" panose="020B0604020202020204" pitchFamily="34" charset="0"/>
              </a:rPr>
              <a:t>Kenmerken: Deze separate melkstromen streven naar duurzaamheidscertificeringen en leggen de nadruk op meer natuur, verminderde milieubelasting en verbeterde dierenwelzijnsnormen. Ze onderscheiden zich door zich te committeren aan specifieke duurzaamheidsstandaarden en richten zich op consumentsegmenten via merken (</a:t>
            </a:r>
            <a:r>
              <a:rPr lang="nl-NL" sz="1600" dirty="0" err="1">
                <a:latin typeface="Arial" panose="020B0604020202020204" pitchFamily="34" charset="0"/>
                <a:cs typeface="Arial" panose="020B0604020202020204" pitchFamily="34" charset="0"/>
              </a:rPr>
              <a:t>retail</a:t>
            </a:r>
            <a:r>
              <a:rPr lang="nl-NL" sz="1600" dirty="0">
                <a:latin typeface="Arial" panose="020B0604020202020204" pitchFamily="34" charset="0"/>
                <a:cs typeface="Arial" panose="020B0604020202020204" pitchFamily="34" charset="0"/>
              </a:rPr>
              <a:t> en A-Merken).</a:t>
            </a:r>
            <a:br>
              <a:rPr lang="nl-NL" sz="1600" dirty="0">
                <a:latin typeface="Arial" panose="020B0604020202020204" pitchFamily="34" charset="0"/>
                <a:cs typeface="Arial" panose="020B0604020202020204" pitchFamily="34" charset="0"/>
              </a:rPr>
            </a:br>
            <a:endParaRPr lang="nl-NL" sz="1600" dirty="0">
              <a:latin typeface="Arial" panose="020B0604020202020204" pitchFamily="34" charset="0"/>
              <a:cs typeface="Arial" panose="020B0604020202020204" pitchFamily="34" charset="0"/>
            </a:endParaRPr>
          </a:p>
          <a:p>
            <a:r>
              <a:rPr lang="nl-NL" sz="1600" dirty="0">
                <a:latin typeface="Arial" panose="020B0604020202020204" pitchFamily="34" charset="0"/>
                <a:cs typeface="Arial" panose="020B0604020202020204" pitchFamily="34" charset="0"/>
              </a:rPr>
              <a:t>Voorbeeld: Melkprogramma's die zich richten op duurzaamheidscertificeringen zoals On </a:t>
            </a:r>
            <a:r>
              <a:rPr lang="nl-NL" sz="1600" dirty="0" err="1">
                <a:latin typeface="Arial" panose="020B0604020202020204" pitchFamily="34" charset="0"/>
                <a:cs typeface="Arial" panose="020B0604020202020204" pitchFamily="34" charset="0"/>
              </a:rPr>
              <a:t>the</a:t>
            </a:r>
            <a:r>
              <a:rPr lang="nl-NL" sz="1600" dirty="0">
                <a:latin typeface="Arial" panose="020B0604020202020204" pitchFamily="34" charset="0"/>
                <a:cs typeface="Arial" panose="020B0604020202020204" pitchFamily="34" charset="0"/>
              </a:rPr>
              <a:t> way </a:t>
            </a:r>
            <a:r>
              <a:rPr lang="nl-NL" sz="1600" dirty="0" err="1">
                <a:latin typeface="Arial" panose="020B0604020202020204" pitchFamily="34" charset="0"/>
                <a:cs typeface="Arial" panose="020B0604020202020204" pitchFamily="34" charset="0"/>
              </a:rPr>
              <a:t>to</a:t>
            </a:r>
            <a:r>
              <a:rPr lang="nl-NL" sz="1600" dirty="0">
                <a:latin typeface="Arial" panose="020B0604020202020204" pitchFamily="34" charset="0"/>
                <a:cs typeface="Arial" panose="020B0604020202020204" pitchFamily="34" charset="0"/>
              </a:rPr>
              <a:t> </a:t>
            </a:r>
            <a:r>
              <a:rPr lang="nl-NL" sz="1600" dirty="0" err="1">
                <a:latin typeface="Arial" panose="020B0604020202020204" pitchFamily="34" charset="0"/>
                <a:cs typeface="Arial" panose="020B0604020202020204" pitchFamily="34" charset="0"/>
              </a:rPr>
              <a:t>PlanetProof</a:t>
            </a:r>
            <a:r>
              <a:rPr lang="nl-NL" sz="1600" dirty="0">
                <a:latin typeface="Arial" panose="020B0604020202020204" pitchFamily="34" charset="0"/>
                <a:cs typeface="Arial" panose="020B0604020202020204" pitchFamily="34" charset="0"/>
              </a:rPr>
              <a:t>, Bio, Beter Leven, </a:t>
            </a:r>
            <a:r>
              <a:rPr lang="nl-NL" sz="1600" dirty="0" err="1">
                <a:latin typeface="Arial" panose="020B0604020202020204" pitchFamily="34" charset="0"/>
                <a:cs typeface="Arial" panose="020B0604020202020204" pitchFamily="34" charset="0"/>
              </a:rPr>
              <a:t>Cairing</a:t>
            </a:r>
            <a:r>
              <a:rPr lang="nl-NL" sz="1600" dirty="0">
                <a:latin typeface="Arial" panose="020B0604020202020204" pitchFamily="34" charset="0"/>
                <a:cs typeface="Arial" panose="020B0604020202020204" pitchFamily="34" charset="0"/>
              </a:rPr>
              <a:t> </a:t>
            </a:r>
            <a:r>
              <a:rPr lang="nl-NL" sz="1600" dirty="0" err="1">
                <a:latin typeface="Arial" panose="020B0604020202020204" pitchFamily="34" charset="0"/>
                <a:cs typeface="Arial" panose="020B0604020202020204" pitchFamily="34" charset="0"/>
              </a:rPr>
              <a:t>Dairy</a:t>
            </a:r>
            <a:r>
              <a:rPr lang="nl-NL" sz="1600" dirty="0">
                <a:latin typeface="Arial" panose="020B0604020202020204" pitchFamily="34" charset="0"/>
                <a:cs typeface="Arial" panose="020B0604020202020204" pitchFamily="34" charset="0"/>
              </a:rPr>
              <a:t>, waarbij zowel ecologische als sociale duurzaamheid wordt benadrukt via onafhankelijke keurmerken of eigen programma’s.</a:t>
            </a:r>
          </a:p>
          <a:p>
            <a:r>
              <a:rPr lang="nl-NL" dirty="0"/>
              <a:t> </a:t>
            </a:r>
          </a:p>
        </p:txBody>
      </p:sp>
      <p:pic>
        <p:nvPicPr>
          <p:cNvPr id="1030" name="Picture 6" descr="Can you drink too much milk? | Arla">
            <a:extLst>
              <a:ext uri="{FF2B5EF4-FFF2-40B4-BE49-F238E27FC236}">
                <a16:creationId xmlns:a16="http://schemas.microsoft.com/office/drawing/2014/main" id="{6D516C21-80FB-E22A-77A5-2D46FEDA815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4186" r="35430" b="32609"/>
          <a:stretch/>
        </p:blipFill>
        <p:spPr bwMode="auto">
          <a:xfrm>
            <a:off x="9316554" y="4704758"/>
            <a:ext cx="1047750" cy="11811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Nieuwsbrief december 2023 - Beter Leven keurmerk Zakelijk">
            <a:extLst>
              <a:ext uri="{FF2B5EF4-FFF2-40B4-BE49-F238E27FC236}">
                <a16:creationId xmlns:a16="http://schemas.microsoft.com/office/drawing/2014/main" id="{86D80094-2D02-14F5-76DC-35EAC53DD6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25302" y="3979419"/>
            <a:ext cx="1009082" cy="55244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ommunication - On the way to PlanetProof">
            <a:extLst>
              <a:ext uri="{FF2B5EF4-FFF2-40B4-BE49-F238E27FC236}">
                <a16:creationId xmlns:a16="http://schemas.microsoft.com/office/drawing/2014/main" id="{06865A60-3717-7948-4AAC-82A158FD59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00814" y="3770601"/>
            <a:ext cx="970081" cy="97008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Duurzaamheidspremies verstrekt via nieuwe Stichting Beter voor Natuur &amp;  Boer - Nederlandse Fruittelers Organisatie">
            <a:extLst>
              <a:ext uri="{FF2B5EF4-FFF2-40B4-BE49-F238E27FC236}">
                <a16:creationId xmlns:a16="http://schemas.microsoft.com/office/drawing/2014/main" id="{F9980813-CAD7-3096-590C-381351C3B47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64304" y="5736335"/>
            <a:ext cx="820546" cy="820546"/>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858BF078-7682-F7A0-4EF7-D6E835188C1B}"/>
              </a:ext>
            </a:extLst>
          </p:cNvPr>
          <p:cNvPicPr>
            <a:picLocks noChangeAspect="1"/>
          </p:cNvPicPr>
          <p:nvPr/>
        </p:nvPicPr>
        <p:blipFill>
          <a:blip r:embed="rId9"/>
          <a:stretch>
            <a:fillRect/>
          </a:stretch>
        </p:blipFill>
        <p:spPr>
          <a:xfrm>
            <a:off x="8018443" y="5049241"/>
            <a:ext cx="987659" cy="660069"/>
          </a:xfrm>
          <a:prstGeom prst="rect">
            <a:avLst/>
          </a:prstGeom>
        </p:spPr>
      </p:pic>
    </p:spTree>
    <p:extLst>
      <p:ext uri="{BB962C8B-B14F-4D97-AF65-F5344CB8AC3E}">
        <p14:creationId xmlns:p14="http://schemas.microsoft.com/office/powerpoint/2010/main" val="2526034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052"/>
                                        </p:tgtEl>
                                        <p:attrNameLst>
                                          <p:attrName>style.visibility</p:attrName>
                                        </p:attrNameLst>
                                      </p:cBhvr>
                                      <p:to>
                                        <p:strVal val="visible"/>
                                      </p:to>
                                    </p:set>
                                    <p:animEffect transition="in" filter="fade">
                                      <p:cBhvr>
                                        <p:cTn id="16" dur="500"/>
                                        <p:tgtEl>
                                          <p:spTgt spid="2052"/>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2054"/>
                                        </p:tgtEl>
                                        <p:attrNameLst>
                                          <p:attrName>style.visibility</p:attrName>
                                        </p:attrNameLst>
                                      </p:cBhvr>
                                      <p:to>
                                        <p:strVal val="visible"/>
                                      </p:to>
                                    </p:set>
                                    <p:animEffect transition="in" filter="fade">
                                      <p:cBhvr>
                                        <p:cTn id="20" dur="500"/>
                                        <p:tgtEl>
                                          <p:spTgt spid="2054"/>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2056"/>
                                        </p:tgtEl>
                                        <p:attrNameLst>
                                          <p:attrName>style.visibility</p:attrName>
                                        </p:attrNameLst>
                                      </p:cBhvr>
                                      <p:to>
                                        <p:strVal val="visible"/>
                                      </p:to>
                                    </p:set>
                                    <p:animEffect transition="in" filter="fade">
                                      <p:cBhvr>
                                        <p:cTn id="24" dur="500"/>
                                        <p:tgtEl>
                                          <p:spTgt spid="2056"/>
                                        </p:tgtEl>
                                      </p:cBhvr>
                                    </p:animEffec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al 1">
            <a:extLst>
              <a:ext uri="{FF2B5EF4-FFF2-40B4-BE49-F238E27FC236}">
                <a16:creationId xmlns:a16="http://schemas.microsoft.com/office/drawing/2014/main" id="{90A429C4-9087-AB0E-6DD4-A2DBB2A3F9C0}"/>
              </a:ext>
            </a:extLst>
          </p:cNvPr>
          <p:cNvSpPr/>
          <p:nvPr/>
        </p:nvSpPr>
        <p:spPr>
          <a:xfrm>
            <a:off x="9399486" y="4203830"/>
            <a:ext cx="2301802" cy="2301745"/>
          </a:xfrm>
          <a:prstGeom prst="ellipse">
            <a:avLst/>
          </a:prstGeom>
          <a:solidFill>
            <a:srgbClr val="46828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757745CF-96DD-4263-A2FE-3F725C94539A}"/>
              </a:ext>
            </a:extLst>
          </p:cNvPr>
          <p:cNvPicPr>
            <a:picLocks noChangeAspect="1"/>
          </p:cNvPicPr>
          <p:nvPr/>
        </p:nvPicPr>
        <p:blipFill rotWithShape="1">
          <a:blip r:embed="rId2">
            <a:extLst>
              <a:ext uri="{28A0092B-C50C-407E-A947-70E740481C1C}">
                <a14:useLocalDpi xmlns:a14="http://schemas.microsoft.com/office/drawing/2010/main" val="0"/>
              </a:ext>
            </a:extLst>
          </a:blip>
          <a:srcRect l="38912"/>
          <a:stretch/>
        </p:blipFill>
        <p:spPr>
          <a:xfrm>
            <a:off x="11027197" y="53392"/>
            <a:ext cx="896454" cy="1015012"/>
          </a:xfrm>
          <a:prstGeom prst="rect">
            <a:avLst/>
          </a:prstGeom>
        </p:spPr>
      </p:pic>
      <p:pic>
        <p:nvPicPr>
          <p:cNvPr id="5" name="Afbeelding 4">
            <a:extLst>
              <a:ext uri="{FF2B5EF4-FFF2-40B4-BE49-F238E27FC236}">
                <a16:creationId xmlns:a16="http://schemas.microsoft.com/office/drawing/2014/main" id="{3B0D42DD-0432-4DD3-898F-B2216AB1F3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9356" y="4934835"/>
            <a:ext cx="564123" cy="1803483"/>
          </a:xfrm>
          <a:prstGeom prst="rect">
            <a:avLst/>
          </a:prstGeom>
        </p:spPr>
      </p:pic>
      <p:pic>
        <p:nvPicPr>
          <p:cNvPr id="9" name="Afbeelding 8">
            <a:extLst>
              <a:ext uri="{FF2B5EF4-FFF2-40B4-BE49-F238E27FC236}">
                <a16:creationId xmlns:a16="http://schemas.microsoft.com/office/drawing/2014/main" id="{5B42815E-F127-4E4D-9C43-B4B8F5848533}"/>
              </a:ext>
            </a:extLst>
          </p:cNvPr>
          <p:cNvPicPr>
            <a:picLocks noChangeAspect="1"/>
          </p:cNvPicPr>
          <p:nvPr/>
        </p:nvPicPr>
        <p:blipFill rotWithShape="1">
          <a:blip r:embed="rId2">
            <a:extLst>
              <a:ext uri="{28A0092B-C50C-407E-A947-70E740481C1C}">
                <a14:useLocalDpi xmlns:a14="http://schemas.microsoft.com/office/drawing/2010/main" val="0"/>
              </a:ext>
            </a:extLst>
          </a:blip>
          <a:srcRect l="38912"/>
          <a:stretch/>
        </p:blipFill>
        <p:spPr>
          <a:xfrm>
            <a:off x="11027197" y="53392"/>
            <a:ext cx="896454" cy="1015012"/>
          </a:xfrm>
          <a:prstGeom prst="rect">
            <a:avLst/>
          </a:prstGeom>
        </p:spPr>
      </p:pic>
      <p:pic>
        <p:nvPicPr>
          <p:cNvPr id="10" name="Afbeelding 9">
            <a:extLst>
              <a:ext uri="{FF2B5EF4-FFF2-40B4-BE49-F238E27FC236}">
                <a16:creationId xmlns:a16="http://schemas.microsoft.com/office/drawing/2014/main" id="{DB57CCF7-B67F-414B-A2C1-B72A33234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9356" y="4934835"/>
            <a:ext cx="564123" cy="1803483"/>
          </a:xfrm>
          <a:prstGeom prst="rect">
            <a:avLst/>
          </a:prstGeom>
        </p:spPr>
      </p:pic>
      <p:sp>
        <p:nvSpPr>
          <p:cNvPr id="98" name="Tekstvak 97">
            <a:extLst>
              <a:ext uri="{FF2B5EF4-FFF2-40B4-BE49-F238E27FC236}">
                <a16:creationId xmlns:a16="http://schemas.microsoft.com/office/drawing/2014/main" id="{4CC695A8-1732-4C6B-8D7B-74CA3CA1C633}"/>
              </a:ext>
            </a:extLst>
          </p:cNvPr>
          <p:cNvSpPr txBox="1"/>
          <p:nvPr/>
        </p:nvSpPr>
        <p:spPr>
          <a:xfrm>
            <a:off x="1170465" y="569203"/>
            <a:ext cx="53496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FOCUS</a:t>
            </a:r>
          </a:p>
        </p:txBody>
      </p:sp>
      <p:cxnSp>
        <p:nvCxnSpPr>
          <p:cNvPr id="99" name="Rechte verbindingslijn 98">
            <a:extLst>
              <a:ext uri="{FF2B5EF4-FFF2-40B4-BE49-F238E27FC236}">
                <a16:creationId xmlns:a16="http://schemas.microsoft.com/office/drawing/2014/main" id="{EAB331B4-6709-455B-BE20-CCBCD31DA17B}"/>
              </a:ext>
            </a:extLst>
          </p:cNvPr>
          <p:cNvCxnSpPr>
            <a:cxnSpLocks/>
          </p:cNvCxnSpPr>
          <p:nvPr/>
        </p:nvCxnSpPr>
        <p:spPr>
          <a:xfrm>
            <a:off x="1222097" y="989817"/>
            <a:ext cx="266737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AutoShape 4" descr="House of Control">
            <a:extLst>
              <a:ext uri="{FF2B5EF4-FFF2-40B4-BE49-F238E27FC236}">
                <a16:creationId xmlns:a16="http://schemas.microsoft.com/office/drawing/2014/main" id="{C7FFE849-73F8-4CB4-B961-BA183AE4D04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kstvak 11">
            <a:extLst>
              <a:ext uri="{FF2B5EF4-FFF2-40B4-BE49-F238E27FC236}">
                <a16:creationId xmlns:a16="http://schemas.microsoft.com/office/drawing/2014/main" id="{CBC03974-9D49-402F-90AF-305BBE1F8727}"/>
              </a:ext>
            </a:extLst>
          </p:cNvPr>
          <p:cNvSpPr txBox="1"/>
          <p:nvPr/>
        </p:nvSpPr>
        <p:spPr>
          <a:xfrm>
            <a:off x="1091021" y="1094919"/>
            <a:ext cx="9062629" cy="3108543"/>
          </a:xfrm>
          <a:prstGeom prst="rect">
            <a:avLst/>
          </a:prstGeom>
          <a:noFill/>
        </p:spPr>
        <p:txBody>
          <a:bodyPr wrap="square">
            <a:spAutoFit/>
          </a:bodyPr>
          <a:lstStyle/>
          <a:p>
            <a:r>
              <a:rPr lang="nl-NL" dirty="0"/>
              <a:t> </a:t>
            </a:r>
          </a:p>
          <a:p>
            <a:r>
              <a:rPr lang="nl-NL" dirty="0"/>
              <a:t> </a:t>
            </a:r>
          </a:p>
          <a:p>
            <a:r>
              <a:rPr lang="nl-NL" sz="1600" b="1" dirty="0">
                <a:latin typeface="Arial" panose="020B0604020202020204" pitchFamily="34" charset="0"/>
                <a:cs typeface="Arial" panose="020B0604020202020204" pitchFamily="34" charset="0"/>
              </a:rPr>
              <a:t> </a:t>
            </a:r>
          </a:p>
          <a:p>
            <a:pPr lvl="0"/>
            <a:r>
              <a:rPr lang="nl-NL" sz="1600" b="1" dirty="0">
                <a:latin typeface="Arial" panose="020B0604020202020204" pitchFamily="34" charset="0"/>
                <a:cs typeface="Arial" panose="020B0604020202020204" pitchFamily="34" charset="0"/>
              </a:rPr>
              <a:t>Regionale melkstroom: </a:t>
            </a:r>
          </a:p>
          <a:p>
            <a:r>
              <a:rPr lang="nl-NL" sz="1600" dirty="0">
                <a:latin typeface="Arial" panose="020B0604020202020204" pitchFamily="34" charset="0"/>
                <a:cs typeface="Arial" panose="020B0604020202020204" pitchFamily="34" charset="0"/>
              </a:rPr>
              <a:t> </a:t>
            </a:r>
          </a:p>
          <a:p>
            <a:r>
              <a:rPr lang="nl-NL" sz="1600" dirty="0">
                <a:latin typeface="Arial" panose="020B0604020202020204" pitchFamily="34" charset="0"/>
                <a:cs typeface="Arial" panose="020B0604020202020204" pitchFamily="34" charset="0"/>
              </a:rPr>
              <a:t>Kenmerken: Deze melkstroom concentreert zich op de lokale markt en benadrukt de herkomst van de melk. Het streeft ernaar de lokale economie te ondersteunen en biedt consumenten een 'lokale' keuze.</a:t>
            </a:r>
          </a:p>
          <a:p>
            <a:r>
              <a:rPr lang="nl-NL" sz="1600" dirty="0">
                <a:latin typeface="Arial" panose="020B0604020202020204" pitchFamily="34" charset="0"/>
                <a:cs typeface="Arial" panose="020B0604020202020204" pitchFamily="34" charset="0"/>
              </a:rPr>
              <a:t> </a:t>
            </a:r>
          </a:p>
          <a:p>
            <a:r>
              <a:rPr lang="nl-NL" sz="1600" dirty="0">
                <a:latin typeface="Arial" panose="020B0604020202020204" pitchFamily="34" charset="0"/>
                <a:cs typeface="Arial" panose="020B0604020202020204" pitchFamily="34" charset="0"/>
              </a:rPr>
              <a:t>Voorbeeld: Eigen zuivel verwerking, Kleinschalige zuivelfabrieken die melk verwerken van lokale melkveehouders en lokale gemeenschappen bedienen. Boer Kees, De </a:t>
            </a:r>
            <a:r>
              <a:rPr lang="nl-NL" sz="1600" dirty="0" err="1">
                <a:latin typeface="Arial" panose="020B0604020202020204" pitchFamily="34" charset="0"/>
                <a:cs typeface="Arial" panose="020B0604020202020204" pitchFamily="34" charset="0"/>
              </a:rPr>
              <a:t>Fryske</a:t>
            </a:r>
            <a:r>
              <a:rPr lang="nl-NL" sz="1600" dirty="0">
                <a:latin typeface="Arial" panose="020B0604020202020204" pitchFamily="34" charset="0"/>
                <a:cs typeface="Arial" panose="020B0604020202020204" pitchFamily="34" charset="0"/>
              </a:rPr>
              <a:t>, Nieuwerwets, Twickelkaas, Weerribben zuivel, Landgoed </a:t>
            </a:r>
            <a:r>
              <a:rPr lang="nl-NL" sz="1600" dirty="0" err="1">
                <a:latin typeface="Arial" panose="020B0604020202020204" pitchFamily="34" charset="0"/>
                <a:cs typeface="Arial" panose="020B0604020202020204" pitchFamily="34" charset="0"/>
              </a:rPr>
              <a:t>Kaamps</a:t>
            </a:r>
            <a:r>
              <a:rPr lang="nl-NL" sz="1600" dirty="0">
                <a:latin typeface="Arial" panose="020B0604020202020204" pitchFamily="34" charset="0"/>
                <a:cs typeface="Arial" panose="020B0604020202020204" pitchFamily="34" charset="0"/>
              </a:rPr>
              <a:t>)</a:t>
            </a:r>
          </a:p>
        </p:txBody>
      </p:sp>
      <p:pic>
        <p:nvPicPr>
          <p:cNvPr id="3074" name="Picture 2" descr="What is lactose free milk and how does it work? | Arla">
            <a:extLst>
              <a:ext uri="{FF2B5EF4-FFF2-40B4-BE49-F238E27FC236}">
                <a16:creationId xmlns:a16="http://schemas.microsoft.com/office/drawing/2014/main" id="{D03CFDF9-1E41-31B6-797E-078045E2E73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0000"/>
          <a:stretch/>
        </p:blipFill>
        <p:spPr bwMode="auto">
          <a:xfrm>
            <a:off x="9886950" y="4636846"/>
            <a:ext cx="1324461" cy="14905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ocal Icons PNG, Vector, PSD, and Clipart With Transparent Background for  Free Download | Pngtree">
            <a:extLst>
              <a:ext uri="{FF2B5EF4-FFF2-40B4-BE49-F238E27FC236}">
                <a16:creationId xmlns:a16="http://schemas.microsoft.com/office/drawing/2014/main" id="{0984FD1C-0D7A-4365-ED64-CCD819E13B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76815">
            <a:off x="10557922" y="3780762"/>
            <a:ext cx="968572" cy="100475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wentse zuivel van boer Kees">
            <a:extLst>
              <a:ext uri="{FF2B5EF4-FFF2-40B4-BE49-F238E27FC236}">
                <a16:creationId xmlns:a16="http://schemas.microsoft.com/office/drawing/2014/main" id="{9832BF38-A851-6A68-D7AC-5A2BF0DCA4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1021" y="5084574"/>
            <a:ext cx="1357014" cy="135701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e Fryske">
            <a:extLst>
              <a:ext uri="{FF2B5EF4-FFF2-40B4-BE49-F238E27FC236}">
                <a16:creationId xmlns:a16="http://schemas.microsoft.com/office/drawing/2014/main" id="{F9AD1758-273A-C3BA-74C3-B5D2BC75AA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55540" y="5363110"/>
            <a:ext cx="2413039" cy="69105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ieuwerwets | Cheese Shop">
            <a:extLst>
              <a:ext uri="{FF2B5EF4-FFF2-40B4-BE49-F238E27FC236}">
                <a16:creationId xmlns:a16="http://schemas.microsoft.com/office/drawing/2014/main" id="{6C092B76-8859-5264-7AF0-AF166567096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07379" y="5172857"/>
            <a:ext cx="1071563" cy="107156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wickel Zuivel">
            <a:extLst>
              <a:ext uri="{FF2B5EF4-FFF2-40B4-BE49-F238E27FC236}">
                <a16:creationId xmlns:a16="http://schemas.microsoft.com/office/drawing/2014/main" id="{418EE528-9646-F768-DEB8-A5983CDE56C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17560" y="5172857"/>
            <a:ext cx="1071563" cy="107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5749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p:cTn id="11" dur="1000" fill="hold"/>
                                        <p:tgtEl>
                                          <p:spTgt spid="3076"/>
                                        </p:tgtEl>
                                        <p:attrNameLst>
                                          <p:attrName>ppt_w</p:attrName>
                                        </p:attrNameLst>
                                      </p:cBhvr>
                                      <p:tavLst>
                                        <p:tav tm="0">
                                          <p:val>
                                            <p:fltVal val="0"/>
                                          </p:val>
                                        </p:tav>
                                        <p:tav tm="100000">
                                          <p:val>
                                            <p:strVal val="#ppt_w"/>
                                          </p:val>
                                        </p:tav>
                                      </p:tavLst>
                                    </p:anim>
                                    <p:anim calcmode="lin" valueType="num">
                                      <p:cBhvr>
                                        <p:cTn id="12" dur="1000" fill="hold"/>
                                        <p:tgtEl>
                                          <p:spTgt spid="3076"/>
                                        </p:tgtEl>
                                        <p:attrNameLst>
                                          <p:attrName>ppt_h</p:attrName>
                                        </p:attrNameLst>
                                      </p:cBhvr>
                                      <p:tavLst>
                                        <p:tav tm="0">
                                          <p:val>
                                            <p:fltVal val="0"/>
                                          </p:val>
                                        </p:tav>
                                        <p:tav tm="100000">
                                          <p:val>
                                            <p:strVal val="#ppt_h"/>
                                          </p:val>
                                        </p:tav>
                                      </p:tavLst>
                                    </p:anim>
                                    <p:animEffect transition="in" filter="fade">
                                      <p:cBhvr>
                                        <p:cTn id="13" dur="1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tandaard">
  <a:themeElements>
    <a:clrScheme name="Aangepast 1">
      <a:dk1>
        <a:srgbClr val="000000"/>
      </a:dk1>
      <a:lt1>
        <a:srgbClr val="B21720"/>
      </a:lt1>
      <a:dk2>
        <a:srgbClr val="EE7203"/>
      </a:dk2>
      <a:lt2>
        <a:srgbClr val="80A51B"/>
      </a:lt2>
      <a:accent1>
        <a:srgbClr val="985715"/>
      </a:accent1>
      <a:accent2>
        <a:srgbClr val="727A62"/>
      </a:accent2>
      <a:accent3>
        <a:srgbClr val="00528C"/>
      </a:accent3>
      <a:accent4>
        <a:srgbClr val="EE7203"/>
      </a:accent4>
      <a:accent5>
        <a:srgbClr val="00528C"/>
      </a:accent5>
      <a:accent6>
        <a:srgbClr val="B21720"/>
      </a:accent6>
      <a:hlink>
        <a:srgbClr val="80A51B"/>
      </a:hlink>
      <a:folHlink>
        <a:srgbClr val="985715"/>
      </a:folHlink>
    </a:clrScheme>
    <a:fontScheme name="DLVD">
      <a:majorFont>
        <a:latin typeface="Arial"/>
        <a:ea typeface=""/>
        <a:cs typeface=""/>
      </a:majorFont>
      <a:minorFont>
        <a:latin typeface="Arial"/>
        <a:ea typeface=""/>
        <a:cs typeface=""/>
      </a:minorFont>
    </a:fontScheme>
    <a:fmtScheme name="Subtiel effen">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4880</TotalTime>
  <Words>1186</Words>
  <Application>Microsoft Office PowerPoint</Application>
  <PresentationFormat>Breedbeeld</PresentationFormat>
  <Paragraphs>289</Paragraphs>
  <Slides>19</Slides>
  <Notes>5</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19</vt:i4>
      </vt:variant>
    </vt:vector>
  </HeadingPairs>
  <TitlesOfParts>
    <vt:vector size="26" baseType="lpstr">
      <vt:lpstr>Arial</vt:lpstr>
      <vt:lpstr>Calibri</vt:lpstr>
      <vt:lpstr>Calibri Light</vt:lpstr>
      <vt:lpstr>Ink Free</vt:lpstr>
      <vt:lpstr>Wingdings</vt:lpstr>
      <vt:lpstr>Kantoorthema</vt:lpstr>
      <vt:lpstr>1_standaard</vt:lpstr>
      <vt:lpstr>PowerPoint-presentatie</vt:lpstr>
      <vt:lpstr>ONDERNEMERSCHAP</vt:lpstr>
      <vt:lpstr>ONDERNEMERS HEBBEN EEN PLAN</vt:lpstr>
      <vt:lpstr>PowerPoint-presentatie</vt:lpstr>
      <vt:lpstr>PERSOONLIJKE DRIVE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Nathalie Schurink-Visser</dc:creator>
  <cp:lastModifiedBy>Julius de Vries</cp:lastModifiedBy>
  <cp:revision>56</cp:revision>
  <dcterms:created xsi:type="dcterms:W3CDTF">2022-05-27T09:07:54Z</dcterms:created>
  <dcterms:modified xsi:type="dcterms:W3CDTF">2024-04-25T14:44:54Z</dcterms:modified>
</cp:coreProperties>
</file>